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9FC3-E722-4A22-A25B-7CF55B7F6D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id="{B508231B-BB80-4D68-804F-6320697F85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BB84B792-2686-46F0-8B11-0026E6699569}"/>
              </a:ext>
            </a:extLst>
          </p:cNvPr>
          <p:cNvSpPr>
            <a:spLocks noGrp="1"/>
          </p:cNvSpPr>
          <p:nvPr>
            <p:ph type="dt" sz="half" idx="10"/>
          </p:nvPr>
        </p:nvSpPr>
        <p:spPr/>
        <p:txBody>
          <a:bodyPr/>
          <a:lstStyle/>
          <a:p>
            <a:fld id="{E7BA714D-537B-48EA-B6D9-53E2E3EAAB9F}" type="datetimeFigureOut">
              <a:rPr lang="bg-BG" smtClean="0"/>
              <a:t>22.3.2021 г.</a:t>
            </a:fld>
            <a:endParaRPr lang="bg-BG"/>
          </a:p>
        </p:txBody>
      </p:sp>
      <p:sp>
        <p:nvSpPr>
          <p:cNvPr id="5" name="Footer Placeholder 4">
            <a:extLst>
              <a:ext uri="{FF2B5EF4-FFF2-40B4-BE49-F238E27FC236}">
                <a16:creationId xmlns:a16="http://schemas.microsoft.com/office/drawing/2014/main" id="{4BA2A257-97FE-4B9C-BCEC-E6132B59C3B6}"/>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0F8D762F-48E2-460C-96D8-0EDB60E9E845}"/>
              </a:ext>
            </a:extLst>
          </p:cNvPr>
          <p:cNvSpPr>
            <a:spLocks noGrp="1"/>
          </p:cNvSpPr>
          <p:nvPr>
            <p:ph type="sldNum" sz="quarter" idx="12"/>
          </p:nvPr>
        </p:nvSpPr>
        <p:spPr/>
        <p:txBody>
          <a:bodyPr/>
          <a:lstStyle/>
          <a:p>
            <a:fld id="{21991946-8407-4E3D-B765-42497A523A50}" type="slidenum">
              <a:rPr lang="bg-BG" smtClean="0"/>
              <a:t>‹#›</a:t>
            </a:fld>
            <a:endParaRPr lang="bg-BG"/>
          </a:p>
        </p:txBody>
      </p:sp>
    </p:spTree>
    <p:extLst>
      <p:ext uri="{BB962C8B-B14F-4D97-AF65-F5344CB8AC3E}">
        <p14:creationId xmlns:p14="http://schemas.microsoft.com/office/powerpoint/2010/main" val="2801926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9B54-C7B7-4359-90AB-B7A765211E1E}"/>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AE88707A-5115-451F-AD73-8E42927CFB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7EB18B70-9D51-4E50-B57A-FCEA38A618DA}"/>
              </a:ext>
            </a:extLst>
          </p:cNvPr>
          <p:cNvSpPr>
            <a:spLocks noGrp="1"/>
          </p:cNvSpPr>
          <p:nvPr>
            <p:ph type="dt" sz="half" idx="10"/>
          </p:nvPr>
        </p:nvSpPr>
        <p:spPr/>
        <p:txBody>
          <a:bodyPr/>
          <a:lstStyle/>
          <a:p>
            <a:fld id="{E7BA714D-537B-48EA-B6D9-53E2E3EAAB9F}" type="datetimeFigureOut">
              <a:rPr lang="bg-BG" smtClean="0"/>
              <a:t>22.3.2021 г.</a:t>
            </a:fld>
            <a:endParaRPr lang="bg-BG"/>
          </a:p>
        </p:txBody>
      </p:sp>
      <p:sp>
        <p:nvSpPr>
          <p:cNvPr id="5" name="Footer Placeholder 4">
            <a:extLst>
              <a:ext uri="{FF2B5EF4-FFF2-40B4-BE49-F238E27FC236}">
                <a16:creationId xmlns:a16="http://schemas.microsoft.com/office/drawing/2014/main" id="{0A47DAFA-B83A-49D7-9A36-8922538235EA}"/>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9FDDE559-9183-4C5C-AD1D-64C24E16803D}"/>
              </a:ext>
            </a:extLst>
          </p:cNvPr>
          <p:cNvSpPr>
            <a:spLocks noGrp="1"/>
          </p:cNvSpPr>
          <p:nvPr>
            <p:ph type="sldNum" sz="quarter" idx="12"/>
          </p:nvPr>
        </p:nvSpPr>
        <p:spPr/>
        <p:txBody>
          <a:bodyPr/>
          <a:lstStyle/>
          <a:p>
            <a:fld id="{21991946-8407-4E3D-B765-42497A523A50}" type="slidenum">
              <a:rPr lang="bg-BG" smtClean="0"/>
              <a:t>‹#›</a:t>
            </a:fld>
            <a:endParaRPr lang="bg-BG"/>
          </a:p>
        </p:txBody>
      </p:sp>
    </p:spTree>
    <p:extLst>
      <p:ext uri="{BB962C8B-B14F-4D97-AF65-F5344CB8AC3E}">
        <p14:creationId xmlns:p14="http://schemas.microsoft.com/office/powerpoint/2010/main" val="48048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B773BE-53A3-46F4-9507-68B324BE0C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6E3E73CD-0C1A-439A-B5A4-E644BBC4A7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F0D37FCC-D555-405D-BF1E-14A6C727B998}"/>
              </a:ext>
            </a:extLst>
          </p:cNvPr>
          <p:cNvSpPr>
            <a:spLocks noGrp="1"/>
          </p:cNvSpPr>
          <p:nvPr>
            <p:ph type="dt" sz="half" idx="10"/>
          </p:nvPr>
        </p:nvSpPr>
        <p:spPr/>
        <p:txBody>
          <a:bodyPr/>
          <a:lstStyle/>
          <a:p>
            <a:fld id="{E7BA714D-537B-48EA-B6D9-53E2E3EAAB9F}" type="datetimeFigureOut">
              <a:rPr lang="bg-BG" smtClean="0"/>
              <a:t>22.3.2021 г.</a:t>
            </a:fld>
            <a:endParaRPr lang="bg-BG"/>
          </a:p>
        </p:txBody>
      </p:sp>
      <p:sp>
        <p:nvSpPr>
          <p:cNvPr id="5" name="Footer Placeholder 4">
            <a:extLst>
              <a:ext uri="{FF2B5EF4-FFF2-40B4-BE49-F238E27FC236}">
                <a16:creationId xmlns:a16="http://schemas.microsoft.com/office/drawing/2014/main" id="{2506C022-05AD-4BFE-91D1-CEC2D5EDC17E}"/>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BE778B5E-3F71-4BBB-BFB5-59CB96536E0F}"/>
              </a:ext>
            </a:extLst>
          </p:cNvPr>
          <p:cNvSpPr>
            <a:spLocks noGrp="1"/>
          </p:cNvSpPr>
          <p:nvPr>
            <p:ph type="sldNum" sz="quarter" idx="12"/>
          </p:nvPr>
        </p:nvSpPr>
        <p:spPr/>
        <p:txBody>
          <a:bodyPr/>
          <a:lstStyle/>
          <a:p>
            <a:fld id="{21991946-8407-4E3D-B765-42497A523A50}" type="slidenum">
              <a:rPr lang="bg-BG" smtClean="0"/>
              <a:t>‹#›</a:t>
            </a:fld>
            <a:endParaRPr lang="bg-BG"/>
          </a:p>
        </p:txBody>
      </p:sp>
    </p:spTree>
    <p:extLst>
      <p:ext uri="{BB962C8B-B14F-4D97-AF65-F5344CB8AC3E}">
        <p14:creationId xmlns:p14="http://schemas.microsoft.com/office/powerpoint/2010/main" val="66505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A378-5C3D-4464-96EF-09E9ED22B752}"/>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90B20960-D196-456A-8E4E-5CE56D93D6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14F8950D-03AC-46FC-8E98-1C7CD9FC97BD}"/>
              </a:ext>
            </a:extLst>
          </p:cNvPr>
          <p:cNvSpPr>
            <a:spLocks noGrp="1"/>
          </p:cNvSpPr>
          <p:nvPr>
            <p:ph type="dt" sz="half" idx="10"/>
          </p:nvPr>
        </p:nvSpPr>
        <p:spPr/>
        <p:txBody>
          <a:bodyPr/>
          <a:lstStyle/>
          <a:p>
            <a:fld id="{E7BA714D-537B-48EA-B6D9-53E2E3EAAB9F}" type="datetimeFigureOut">
              <a:rPr lang="bg-BG" smtClean="0"/>
              <a:t>22.3.2021 г.</a:t>
            </a:fld>
            <a:endParaRPr lang="bg-BG"/>
          </a:p>
        </p:txBody>
      </p:sp>
      <p:sp>
        <p:nvSpPr>
          <p:cNvPr id="5" name="Footer Placeholder 4">
            <a:extLst>
              <a:ext uri="{FF2B5EF4-FFF2-40B4-BE49-F238E27FC236}">
                <a16:creationId xmlns:a16="http://schemas.microsoft.com/office/drawing/2014/main" id="{AEA91178-C324-45AF-A26C-568E611F3289}"/>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526D44CC-0F8B-4120-B51C-AFD652E4FD18}"/>
              </a:ext>
            </a:extLst>
          </p:cNvPr>
          <p:cNvSpPr>
            <a:spLocks noGrp="1"/>
          </p:cNvSpPr>
          <p:nvPr>
            <p:ph type="sldNum" sz="quarter" idx="12"/>
          </p:nvPr>
        </p:nvSpPr>
        <p:spPr/>
        <p:txBody>
          <a:bodyPr/>
          <a:lstStyle/>
          <a:p>
            <a:fld id="{21991946-8407-4E3D-B765-42497A523A50}" type="slidenum">
              <a:rPr lang="bg-BG" smtClean="0"/>
              <a:t>‹#›</a:t>
            </a:fld>
            <a:endParaRPr lang="bg-BG"/>
          </a:p>
        </p:txBody>
      </p:sp>
    </p:spTree>
    <p:extLst>
      <p:ext uri="{BB962C8B-B14F-4D97-AF65-F5344CB8AC3E}">
        <p14:creationId xmlns:p14="http://schemas.microsoft.com/office/powerpoint/2010/main" val="407850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1629-473E-4901-B972-9B56B31197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a16="http://schemas.microsoft.com/office/drawing/2014/main" id="{50CB9FDF-55E2-4D32-B6CC-25824528F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6CDF05-9947-4EB1-A2ED-8BE66F9D04B3}"/>
              </a:ext>
            </a:extLst>
          </p:cNvPr>
          <p:cNvSpPr>
            <a:spLocks noGrp="1"/>
          </p:cNvSpPr>
          <p:nvPr>
            <p:ph type="dt" sz="half" idx="10"/>
          </p:nvPr>
        </p:nvSpPr>
        <p:spPr/>
        <p:txBody>
          <a:bodyPr/>
          <a:lstStyle/>
          <a:p>
            <a:fld id="{E7BA714D-537B-48EA-B6D9-53E2E3EAAB9F}" type="datetimeFigureOut">
              <a:rPr lang="bg-BG" smtClean="0"/>
              <a:t>22.3.2021 г.</a:t>
            </a:fld>
            <a:endParaRPr lang="bg-BG"/>
          </a:p>
        </p:txBody>
      </p:sp>
      <p:sp>
        <p:nvSpPr>
          <p:cNvPr id="5" name="Footer Placeholder 4">
            <a:extLst>
              <a:ext uri="{FF2B5EF4-FFF2-40B4-BE49-F238E27FC236}">
                <a16:creationId xmlns:a16="http://schemas.microsoft.com/office/drawing/2014/main" id="{75A819EE-E6EB-4BE8-93B7-C205B5666037}"/>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3D477F9A-D405-4987-8E49-D7F3DF8C8A1C}"/>
              </a:ext>
            </a:extLst>
          </p:cNvPr>
          <p:cNvSpPr>
            <a:spLocks noGrp="1"/>
          </p:cNvSpPr>
          <p:nvPr>
            <p:ph type="sldNum" sz="quarter" idx="12"/>
          </p:nvPr>
        </p:nvSpPr>
        <p:spPr/>
        <p:txBody>
          <a:bodyPr/>
          <a:lstStyle/>
          <a:p>
            <a:fld id="{21991946-8407-4E3D-B765-42497A523A50}" type="slidenum">
              <a:rPr lang="bg-BG" smtClean="0"/>
              <a:t>‹#›</a:t>
            </a:fld>
            <a:endParaRPr lang="bg-BG"/>
          </a:p>
        </p:txBody>
      </p:sp>
    </p:spTree>
    <p:extLst>
      <p:ext uri="{BB962C8B-B14F-4D97-AF65-F5344CB8AC3E}">
        <p14:creationId xmlns:p14="http://schemas.microsoft.com/office/powerpoint/2010/main" val="350418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963D-EABF-4162-959D-C9C0F0CB023B}"/>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A67A22BA-C58D-4B15-AEF8-D72ECC69C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a16="http://schemas.microsoft.com/office/drawing/2014/main" id="{DEB3267C-C0EC-4E26-9E0D-90117E7BB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a16="http://schemas.microsoft.com/office/drawing/2014/main" id="{E05DAA5E-3F8A-4670-A2CA-7F2AA80B6274}"/>
              </a:ext>
            </a:extLst>
          </p:cNvPr>
          <p:cNvSpPr>
            <a:spLocks noGrp="1"/>
          </p:cNvSpPr>
          <p:nvPr>
            <p:ph type="dt" sz="half" idx="10"/>
          </p:nvPr>
        </p:nvSpPr>
        <p:spPr/>
        <p:txBody>
          <a:bodyPr/>
          <a:lstStyle/>
          <a:p>
            <a:fld id="{E7BA714D-537B-48EA-B6D9-53E2E3EAAB9F}" type="datetimeFigureOut">
              <a:rPr lang="bg-BG" smtClean="0"/>
              <a:t>22.3.2021 г.</a:t>
            </a:fld>
            <a:endParaRPr lang="bg-BG"/>
          </a:p>
        </p:txBody>
      </p:sp>
      <p:sp>
        <p:nvSpPr>
          <p:cNvPr id="6" name="Footer Placeholder 5">
            <a:extLst>
              <a:ext uri="{FF2B5EF4-FFF2-40B4-BE49-F238E27FC236}">
                <a16:creationId xmlns:a16="http://schemas.microsoft.com/office/drawing/2014/main" id="{49A332A2-4BC1-4F9F-B56A-07B3954E7724}"/>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4689E760-48CF-4B7B-8FAF-A67772E5F8FD}"/>
              </a:ext>
            </a:extLst>
          </p:cNvPr>
          <p:cNvSpPr>
            <a:spLocks noGrp="1"/>
          </p:cNvSpPr>
          <p:nvPr>
            <p:ph type="sldNum" sz="quarter" idx="12"/>
          </p:nvPr>
        </p:nvSpPr>
        <p:spPr/>
        <p:txBody>
          <a:bodyPr/>
          <a:lstStyle/>
          <a:p>
            <a:fld id="{21991946-8407-4E3D-B765-42497A523A50}" type="slidenum">
              <a:rPr lang="bg-BG" smtClean="0"/>
              <a:t>‹#›</a:t>
            </a:fld>
            <a:endParaRPr lang="bg-BG"/>
          </a:p>
        </p:txBody>
      </p:sp>
    </p:spTree>
    <p:extLst>
      <p:ext uri="{BB962C8B-B14F-4D97-AF65-F5344CB8AC3E}">
        <p14:creationId xmlns:p14="http://schemas.microsoft.com/office/powerpoint/2010/main" val="42195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D61A-5A4D-4802-A75E-325809CD239A}"/>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a16="http://schemas.microsoft.com/office/drawing/2014/main" id="{49FFC300-DC06-43C6-9CC0-F46ACB033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11F25-13FD-4778-9149-97981671A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a16="http://schemas.microsoft.com/office/drawing/2014/main" id="{2B51F8D3-1F98-45B9-8CF9-E4436FE89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242442-A1F2-4917-B5C2-BC5AC33BC4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a16="http://schemas.microsoft.com/office/drawing/2014/main" id="{7F5C3670-64CD-41B9-96E7-666284184C0E}"/>
              </a:ext>
            </a:extLst>
          </p:cNvPr>
          <p:cNvSpPr>
            <a:spLocks noGrp="1"/>
          </p:cNvSpPr>
          <p:nvPr>
            <p:ph type="dt" sz="half" idx="10"/>
          </p:nvPr>
        </p:nvSpPr>
        <p:spPr/>
        <p:txBody>
          <a:bodyPr/>
          <a:lstStyle/>
          <a:p>
            <a:fld id="{E7BA714D-537B-48EA-B6D9-53E2E3EAAB9F}" type="datetimeFigureOut">
              <a:rPr lang="bg-BG" smtClean="0"/>
              <a:t>22.3.2021 г.</a:t>
            </a:fld>
            <a:endParaRPr lang="bg-BG"/>
          </a:p>
        </p:txBody>
      </p:sp>
      <p:sp>
        <p:nvSpPr>
          <p:cNvPr id="8" name="Footer Placeholder 7">
            <a:extLst>
              <a:ext uri="{FF2B5EF4-FFF2-40B4-BE49-F238E27FC236}">
                <a16:creationId xmlns:a16="http://schemas.microsoft.com/office/drawing/2014/main" id="{AF27796C-FEE1-4801-B9CE-413DDE9C5054}"/>
              </a:ext>
            </a:extLst>
          </p:cNvPr>
          <p:cNvSpPr>
            <a:spLocks noGrp="1"/>
          </p:cNvSpPr>
          <p:nvPr>
            <p:ph type="ftr" sz="quarter" idx="11"/>
          </p:nvPr>
        </p:nvSpPr>
        <p:spPr/>
        <p:txBody>
          <a:bodyPr/>
          <a:lstStyle/>
          <a:p>
            <a:endParaRPr lang="bg-BG"/>
          </a:p>
        </p:txBody>
      </p:sp>
      <p:sp>
        <p:nvSpPr>
          <p:cNvPr id="9" name="Slide Number Placeholder 8">
            <a:extLst>
              <a:ext uri="{FF2B5EF4-FFF2-40B4-BE49-F238E27FC236}">
                <a16:creationId xmlns:a16="http://schemas.microsoft.com/office/drawing/2014/main" id="{ADD63E06-CF36-4A1F-83F3-C682817084D8}"/>
              </a:ext>
            </a:extLst>
          </p:cNvPr>
          <p:cNvSpPr>
            <a:spLocks noGrp="1"/>
          </p:cNvSpPr>
          <p:nvPr>
            <p:ph type="sldNum" sz="quarter" idx="12"/>
          </p:nvPr>
        </p:nvSpPr>
        <p:spPr/>
        <p:txBody>
          <a:bodyPr/>
          <a:lstStyle/>
          <a:p>
            <a:fld id="{21991946-8407-4E3D-B765-42497A523A50}" type="slidenum">
              <a:rPr lang="bg-BG" smtClean="0"/>
              <a:t>‹#›</a:t>
            </a:fld>
            <a:endParaRPr lang="bg-BG"/>
          </a:p>
        </p:txBody>
      </p:sp>
    </p:spTree>
    <p:extLst>
      <p:ext uri="{BB962C8B-B14F-4D97-AF65-F5344CB8AC3E}">
        <p14:creationId xmlns:p14="http://schemas.microsoft.com/office/powerpoint/2010/main" val="274205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FF88-05C7-4BBF-B713-36414844EB03}"/>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a16="http://schemas.microsoft.com/office/drawing/2014/main" id="{E7265D9C-C25F-45F6-8C9F-14DA57662362}"/>
              </a:ext>
            </a:extLst>
          </p:cNvPr>
          <p:cNvSpPr>
            <a:spLocks noGrp="1"/>
          </p:cNvSpPr>
          <p:nvPr>
            <p:ph type="dt" sz="half" idx="10"/>
          </p:nvPr>
        </p:nvSpPr>
        <p:spPr/>
        <p:txBody>
          <a:bodyPr/>
          <a:lstStyle/>
          <a:p>
            <a:fld id="{E7BA714D-537B-48EA-B6D9-53E2E3EAAB9F}" type="datetimeFigureOut">
              <a:rPr lang="bg-BG" smtClean="0"/>
              <a:t>22.3.2021 г.</a:t>
            </a:fld>
            <a:endParaRPr lang="bg-BG"/>
          </a:p>
        </p:txBody>
      </p:sp>
      <p:sp>
        <p:nvSpPr>
          <p:cNvPr id="4" name="Footer Placeholder 3">
            <a:extLst>
              <a:ext uri="{FF2B5EF4-FFF2-40B4-BE49-F238E27FC236}">
                <a16:creationId xmlns:a16="http://schemas.microsoft.com/office/drawing/2014/main" id="{2677D0E1-29FB-4335-9015-6694ECE93D5D}"/>
              </a:ext>
            </a:extLst>
          </p:cNvPr>
          <p:cNvSpPr>
            <a:spLocks noGrp="1"/>
          </p:cNvSpPr>
          <p:nvPr>
            <p:ph type="ftr" sz="quarter" idx="11"/>
          </p:nvPr>
        </p:nvSpPr>
        <p:spPr/>
        <p:txBody>
          <a:bodyPr/>
          <a:lstStyle/>
          <a:p>
            <a:endParaRPr lang="bg-BG"/>
          </a:p>
        </p:txBody>
      </p:sp>
      <p:sp>
        <p:nvSpPr>
          <p:cNvPr id="5" name="Slide Number Placeholder 4">
            <a:extLst>
              <a:ext uri="{FF2B5EF4-FFF2-40B4-BE49-F238E27FC236}">
                <a16:creationId xmlns:a16="http://schemas.microsoft.com/office/drawing/2014/main" id="{810D1786-80C3-4242-A24A-7E816982430A}"/>
              </a:ext>
            </a:extLst>
          </p:cNvPr>
          <p:cNvSpPr>
            <a:spLocks noGrp="1"/>
          </p:cNvSpPr>
          <p:nvPr>
            <p:ph type="sldNum" sz="quarter" idx="12"/>
          </p:nvPr>
        </p:nvSpPr>
        <p:spPr/>
        <p:txBody>
          <a:bodyPr/>
          <a:lstStyle/>
          <a:p>
            <a:fld id="{21991946-8407-4E3D-B765-42497A523A50}" type="slidenum">
              <a:rPr lang="bg-BG" smtClean="0"/>
              <a:t>‹#›</a:t>
            </a:fld>
            <a:endParaRPr lang="bg-BG"/>
          </a:p>
        </p:txBody>
      </p:sp>
    </p:spTree>
    <p:extLst>
      <p:ext uri="{BB962C8B-B14F-4D97-AF65-F5344CB8AC3E}">
        <p14:creationId xmlns:p14="http://schemas.microsoft.com/office/powerpoint/2010/main" val="350716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DC6F4-8615-44F8-B29E-398AB1BB5B40}"/>
              </a:ext>
            </a:extLst>
          </p:cNvPr>
          <p:cNvSpPr>
            <a:spLocks noGrp="1"/>
          </p:cNvSpPr>
          <p:nvPr>
            <p:ph type="dt" sz="half" idx="10"/>
          </p:nvPr>
        </p:nvSpPr>
        <p:spPr/>
        <p:txBody>
          <a:bodyPr/>
          <a:lstStyle/>
          <a:p>
            <a:fld id="{E7BA714D-537B-48EA-B6D9-53E2E3EAAB9F}" type="datetimeFigureOut">
              <a:rPr lang="bg-BG" smtClean="0"/>
              <a:t>22.3.2021 г.</a:t>
            </a:fld>
            <a:endParaRPr lang="bg-BG"/>
          </a:p>
        </p:txBody>
      </p:sp>
      <p:sp>
        <p:nvSpPr>
          <p:cNvPr id="3" name="Footer Placeholder 2">
            <a:extLst>
              <a:ext uri="{FF2B5EF4-FFF2-40B4-BE49-F238E27FC236}">
                <a16:creationId xmlns:a16="http://schemas.microsoft.com/office/drawing/2014/main" id="{BD078DD3-215F-44C4-8C30-C5840E03947B}"/>
              </a:ext>
            </a:extLst>
          </p:cNvPr>
          <p:cNvSpPr>
            <a:spLocks noGrp="1"/>
          </p:cNvSpPr>
          <p:nvPr>
            <p:ph type="ftr" sz="quarter" idx="11"/>
          </p:nvPr>
        </p:nvSpPr>
        <p:spPr/>
        <p:txBody>
          <a:bodyPr/>
          <a:lstStyle/>
          <a:p>
            <a:endParaRPr lang="bg-BG"/>
          </a:p>
        </p:txBody>
      </p:sp>
      <p:sp>
        <p:nvSpPr>
          <p:cNvPr id="4" name="Slide Number Placeholder 3">
            <a:extLst>
              <a:ext uri="{FF2B5EF4-FFF2-40B4-BE49-F238E27FC236}">
                <a16:creationId xmlns:a16="http://schemas.microsoft.com/office/drawing/2014/main" id="{D0050FAA-E3A6-4A6F-B27B-9E3ADB2C1338}"/>
              </a:ext>
            </a:extLst>
          </p:cNvPr>
          <p:cNvSpPr>
            <a:spLocks noGrp="1"/>
          </p:cNvSpPr>
          <p:nvPr>
            <p:ph type="sldNum" sz="quarter" idx="12"/>
          </p:nvPr>
        </p:nvSpPr>
        <p:spPr/>
        <p:txBody>
          <a:bodyPr/>
          <a:lstStyle/>
          <a:p>
            <a:fld id="{21991946-8407-4E3D-B765-42497A523A50}" type="slidenum">
              <a:rPr lang="bg-BG" smtClean="0"/>
              <a:t>‹#›</a:t>
            </a:fld>
            <a:endParaRPr lang="bg-BG"/>
          </a:p>
        </p:txBody>
      </p:sp>
    </p:spTree>
    <p:extLst>
      <p:ext uri="{BB962C8B-B14F-4D97-AF65-F5344CB8AC3E}">
        <p14:creationId xmlns:p14="http://schemas.microsoft.com/office/powerpoint/2010/main" val="172740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1B77-5B07-4E29-835E-70B975988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a16="http://schemas.microsoft.com/office/drawing/2014/main" id="{129D792C-B0E8-4118-90B9-F58F830A2C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a16="http://schemas.microsoft.com/office/drawing/2014/main" id="{E72BADF4-3F77-4B56-BC70-93648B1A8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C8325-4131-4A64-95E9-ED44A883F5AB}"/>
              </a:ext>
            </a:extLst>
          </p:cNvPr>
          <p:cNvSpPr>
            <a:spLocks noGrp="1"/>
          </p:cNvSpPr>
          <p:nvPr>
            <p:ph type="dt" sz="half" idx="10"/>
          </p:nvPr>
        </p:nvSpPr>
        <p:spPr/>
        <p:txBody>
          <a:bodyPr/>
          <a:lstStyle/>
          <a:p>
            <a:fld id="{E7BA714D-537B-48EA-B6D9-53E2E3EAAB9F}" type="datetimeFigureOut">
              <a:rPr lang="bg-BG" smtClean="0"/>
              <a:t>22.3.2021 г.</a:t>
            </a:fld>
            <a:endParaRPr lang="bg-BG"/>
          </a:p>
        </p:txBody>
      </p:sp>
      <p:sp>
        <p:nvSpPr>
          <p:cNvPr id="6" name="Footer Placeholder 5">
            <a:extLst>
              <a:ext uri="{FF2B5EF4-FFF2-40B4-BE49-F238E27FC236}">
                <a16:creationId xmlns:a16="http://schemas.microsoft.com/office/drawing/2014/main" id="{F96F83BD-479A-4D97-9EB3-CE3637499770}"/>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69C30831-8802-42AF-9654-045FC049D7ED}"/>
              </a:ext>
            </a:extLst>
          </p:cNvPr>
          <p:cNvSpPr>
            <a:spLocks noGrp="1"/>
          </p:cNvSpPr>
          <p:nvPr>
            <p:ph type="sldNum" sz="quarter" idx="12"/>
          </p:nvPr>
        </p:nvSpPr>
        <p:spPr/>
        <p:txBody>
          <a:bodyPr/>
          <a:lstStyle/>
          <a:p>
            <a:fld id="{21991946-8407-4E3D-B765-42497A523A50}" type="slidenum">
              <a:rPr lang="bg-BG" smtClean="0"/>
              <a:t>‹#›</a:t>
            </a:fld>
            <a:endParaRPr lang="bg-BG"/>
          </a:p>
        </p:txBody>
      </p:sp>
    </p:spTree>
    <p:extLst>
      <p:ext uri="{BB962C8B-B14F-4D97-AF65-F5344CB8AC3E}">
        <p14:creationId xmlns:p14="http://schemas.microsoft.com/office/powerpoint/2010/main" val="209315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6B23-A398-4671-BB7D-D1709483B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a16="http://schemas.microsoft.com/office/drawing/2014/main" id="{42251C5B-0FCC-4BD5-9636-43A9DB18C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a16="http://schemas.microsoft.com/office/drawing/2014/main" id="{44BE8E1A-9D26-4F56-B245-3B935766A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414C7-D8D5-48D8-8EED-6040921D5FF0}"/>
              </a:ext>
            </a:extLst>
          </p:cNvPr>
          <p:cNvSpPr>
            <a:spLocks noGrp="1"/>
          </p:cNvSpPr>
          <p:nvPr>
            <p:ph type="dt" sz="half" idx="10"/>
          </p:nvPr>
        </p:nvSpPr>
        <p:spPr/>
        <p:txBody>
          <a:bodyPr/>
          <a:lstStyle/>
          <a:p>
            <a:fld id="{E7BA714D-537B-48EA-B6D9-53E2E3EAAB9F}" type="datetimeFigureOut">
              <a:rPr lang="bg-BG" smtClean="0"/>
              <a:t>22.3.2021 г.</a:t>
            </a:fld>
            <a:endParaRPr lang="bg-BG"/>
          </a:p>
        </p:txBody>
      </p:sp>
      <p:sp>
        <p:nvSpPr>
          <p:cNvPr id="6" name="Footer Placeholder 5">
            <a:extLst>
              <a:ext uri="{FF2B5EF4-FFF2-40B4-BE49-F238E27FC236}">
                <a16:creationId xmlns:a16="http://schemas.microsoft.com/office/drawing/2014/main" id="{5946A600-BCB7-447A-8523-0CEED6E62A8A}"/>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CEEC88F9-32F1-4FDA-A5AD-74307AA06981}"/>
              </a:ext>
            </a:extLst>
          </p:cNvPr>
          <p:cNvSpPr>
            <a:spLocks noGrp="1"/>
          </p:cNvSpPr>
          <p:nvPr>
            <p:ph type="sldNum" sz="quarter" idx="12"/>
          </p:nvPr>
        </p:nvSpPr>
        <p:spPr/>
        <p:txBody>
          <a:bodyPr/>
          <a:lstStyle/>
          <a:p>
            <a:fld id="{21991946-8407-4E3D-B765-42497A523A50}" type="slidenum">
              <a:rPr lang="bg-BG" smtClean="0"/>
              <a:t>‹#›</a:t>
            </a:fld>
            <a:endParaRPr lang="bg-BG"/>
          </a:p>
        </p:txBody>
      </p:sp>
    </p:spTree>
    <p:extLst>
      <p:ext uri="{BB962C8B-B14F-4D97-AF65-F5344CB8AC3E}">
        <p14:creationId xmlns:p14="http://schemas.microsoft.com/office/powerpoint/2010/main" val="355770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D65936-5128-476C-9DEA-C66A2D3DF7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a16="http://schemas.microsoft.com/office/drawing/2014/main" id="{4C8EB2AB-9BCF-4A59-AF22-2DB2070F1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B3EA5DEB-8938-44F0-BF8E-B5F835C1F7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A714D-537B-48EA-B6D9-53E2E3EAAB9F}" type="datetimeFigureOut">
              <a:rPr lang="bg-BG" smtClean="0"/>
              <a:t>22.3.2021 г.</a:t>
            </a:fld>
            <a:endParaRPr lang="bg-BG"/>
          </a:p>
        </p:txBody>
      </p:sp>
      <p:sp>
        <p:nvSpPr>
          <p:cNvPr id="5" name="Footer Placeholder 4">
            <a:extLst>
              <a:ext uri="{FF2B5EF4-FFF2-40B4-BE49-F238E27FC236}">
                <a16:creationId xmlns:a16="http://schemas.microsoft.com/office/drawing/2014/main" id="{10B1EA6F-3599-4FFF-B39D-B2D02C88E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a:extLst>
              <a:ext uri="{FF2B5EF4-FFF2-40B4-BE49-F238E27FC236}">
                <a16:creationId xmlns:a16="http://schemas.microsoft.com/office/drawing/2014/main" id="{FBC8693B-150E-412A-BE09-5525BEC5F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91946-8407-4E3D-B765-42497A523A50}" type="slidenum">
              <a:rPr lang="bg-BG" smtClean="0"/>
              <a:t>‹#›</a:t>
            </a:fld>
            <a:endParaRPr lang="bg-BG"/>
          </a:p>
        </p:txBody>
      </p:sp>
    </p:spTree>
    <p:extLst>
      <p:ext uri="{BB962C8B-B14F-4D97-AF65-F5344CB8AC3E}">
        <p14:creationId xmlns:p14="http://schemas.microsoft.com/office/powerpoint/2010/main" val="172256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igtagworld.com/cli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keith@anglia-school.inf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2CAE-EC3F-4778-AEEC-C0962CAFEE77}"/>
              </a:ext>
            </a:extLst>
          </p:cNvPr>
          <p:cNvSpPr>
            <a:spLocks noGrp="1"/>
          </p:cNvSpPr>
          <p:nvPr>
            <p:ph type="ctrTitle"/>
          </p:nvPr>
        </p:nvSpPr>
        <p:spPr>
          <a:xfrm>
            <a:off x="3481432" y="-285225"/>
            <a:ext cx="9144000" cy="2387600"/>
          </a:xfrm>
        </p:spPr>
        <p:txBody>
          <a:bodyPr/>
          <a:lstStyle/>
          <a:p>
            <a:pPr algn="l"/>
            <a:r>
              <a:rPr lang="en-GB" dirty="0"/>
              <a:t>The Water Cycle</a:t>
            </a:r>
            <a:endParaRPr lang="bg-BG" dirty="0"/>
          </a:p>
        </p:txBody>
      </p:sp>
      <p:sp>
        <p:nvSpPr>
          <p:cNvPr id="3" name="Subtitle 2">
            <a:extLst>
              <a:ext uri="{FF2B5EF4-FFF2-40B4-BE49-F238E27FC236}">
                <a16:creationId xmlns:a16="http://schemas.microsoft.com/office/drawing/2014/main" id="{3817CD33-C175-4B13-B3DD-85B33DD4CD82}"/>
              </a:ext>
            </a:extLst>
          </p:cNvPr>
          <p:cNvSpPr>
            <a:spLocks noGrp="1"/>
          </p:cNvSpPr>
          <p:nvPr>
            <p:ph type="subTitle" idx="1"/>
          </p:nvPr>
        </p:nvSpPr>
        <p:spPr>
          <a:xfrm>
            <a:off x="2914050" y="2601119"/>
            <a:ext cx="6363899" cy="1655762"/>
          </a:xfrm>
        </p:spPr>
        <p:txBody>
          <a:bodyPr/>
          <a:lstStyle/>
          <a:p>
            <a:r>
              <a:rPr lang="en-GB" dirty="0"/>
              <a:t>Turning mother tongue lesson material into CLIL</a:t>
            </a:r>
            <a:endParaRPr lang="bg-BG" dirty="0"/>
          </a:p>
        </p:txBody>
      </p:sp>
    </p:spTree>
    <p:extLst>
      <p:ext uri="{BB962C8B-B14F-4D97-AF65-F5344CB8AC3E}">
        <p14:creationId xmlns:p14="http://schemas.microsoft.com/office/powerpoint/2010/main" val="538292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45C3-31FE-4C4E-96E3-5BC8E79FBE87}"/>
              </a:ext>
            </a:extLst>
          </p:cNvPr>
          <p:cNvSpPr>
            <a:spLocks noGrp="1"/>
          </p:cNvSpPr>
          <p:nvPr>
            <p:ph type="title"/>
          </p:nvPr>
        </p:nvSpPr>
        <p:spPr>
          <a:xfrm>
            <a:off x="1676400" y="24387"/>
            <a:ext cx="10515600" cy="1325563"/>
          </a:xfrm>
        </p:spPr>
        <p:txBody>
          <a:bodyPr/>
          <a:lstStyle/>
          <a:p>
            <a:r>
              <a:rPr lang="en-GB" dirty="0"/>
              <a:t>Materials suggestions</a:t>
            </a:r>
            <a:endParaRPr lang="bg-BG" dirty="0"/>
          </a:p>
        </p:txBody>
      </p:sp>
      <p:sp>
        <p:nvSpPr>
          <p:cNvPr id="3" name="Content Placeholder 2">
            <a:extLst>
              <a:ext uri="{FF2B5EF4-FFF2-40B4-BE49-F238E27FC236}">
                <a16:creationId xmlns:a16="http://schemas.microsoft.com/office/drawing/2014/main" id="{5ADFAF36-F174-4B48-9C67-268028A416CF}"/>
              </a:ext>
            </a:extLst>
          </p:cNvPr>
          <p:cNvSpPr>
            <a:spLocks noGrp="1"/>
          </p:cNvSpPr>
          <p:nvPr>
            <p:ph idx="1"/>
          </p:nvPr>
        </p:nvSpPr>
        <p:spPr>
          <a:xfrm>
            <a:off x="947956" y="1498393"/>
            <a:ext cx="10515600" cy="5212738"/>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Warm up - Refer to any of the every day life examples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Input Visual - Use a video showing the ‘big picture’ process of the water cycle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use the videos in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a:t>
            </a:r>
            <a:r>
              <a:rPr lang="en-US"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www.tigtagworld.com</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lang="en-US"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clil</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t>
            </a:r>
            <a:endParaRPr lang="en-GB"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Watch and label</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Input Text</a:t>
            </a:r>
            <a:r>
              <a:rPr lang="en-GB" sz="1800" dirty="0">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Calibri" panose="020F0502020204030204" pitchFamily="34" charset="0"/>
                <a:ea typeface="Calibri" panose="020F0502020204030204" pitchFamily="34" charset="0"/>
                <a:cs typeface="Times New Roman" panose="02020603050405020304" pitchFamily="18" charset="0"/>
              </a:rPr>
              <a:t>Build on the input visual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5E9F944-ACDD-4FC2-A0DE-3E8835EC6608}"/>
              </a:ext>
            </a:extLst>
          </p:cNvPr>
          <p:cNvPicPr>
            <a:picLocks noChangeAspect="1"/>
          </p:cNvPicPr>
          <p:nvPr/>
        </p:nvPicPr>
        <p:blipFill>
          <a:blip r:embed="rId3"/>
          <a:stretch>
            <a:fillRect/>
          </a:stretch>
        </p:blipFill>
        <p:spPr>
          <a:xfrm>
            <a:off x="3923863" y="3122627"/>
            <a:ext cx="2172137" cy="2505428"/>
          </a:xfrm>
          <a:prstGeom prst="rect">
            <a:avLst/>
          </a:prstGeom>
        </p:spPr>
      </p:pic>
    </p:spTree>
    <p:extLst>
      <p:ext uri="{BB962C8B-B14F-4D97-AF65-F5344CB8AC3E}">
        <p14:creationId xmlns:p14="http://schemas.microsoft.com/office/powerpoint/2010/main" val="364800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923A-19EC-41AA-A7EB-B7C1FE3DC5C3}"/>
              </a:ext>
            </a:extLst>
          </p:cNvPr>
          <p:cNvSpPr>
            <a:spLocks noGrp="1"/>
          </p:cNvSpPr>
          <p:nvPr>
            <p:ph type="title"/>
          </p:nvPr>
        </p:nvSpPr>
        <p:spPr>
          <a:xfrm>
            <a:off x="1840623" y="32761"/>
            <a:ext cx="10515600" cy="1325563"/>
          </a:xfrm>
        </p:spPr>
        <p:txBody>
          <a:bodyPr/>
          <a:lstStyle/>
          <a:p>
            <a:r>
              <a:rPr lang="en-GB" dirty="0"/>
              <a:t>Materials suggestions</a:t>
            </a:r>
            <a:endParaRPr lang="bg-BG" dirty="0"/>
          </a:p>
        </p:txBody>
      </p:sp>
      <p:sp>
        <p:nvSpPr>
          <p:cNvPr id="3" name="Content Placeholder 2">
            <a:extLst>
              <a:ext uri="{FF2B5EF4-FFF2-40B4-BE49-F238E27FC236}">
                <a16:creationId xmlns:a16="http://schemas.microsoft.com/office/drawing/2014/main" id="{316BECBB-5A59-479B-8E63-98EC0F55EAD6}"/>
              </a:ext>
            </a:extLst>
          </p:cNvPr>
          <p:cNvSpPr>
            <a:spLocks noGrp="1"/>
          </p:cNvSpPr>
          <p:nvPr>
            <p:ph idx="1"/>
          </p:nvPr>
        </p:nvSpPr>
        <p:spPr>
          <a:xfrm>
            <a:off x="1115736" y="1135062"/>
            <a:ext cx="6912528" cy="4351338"/>
          </a:xfrm>
        </p:spPr>
        <p:txBody>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give learners work in groups - text plus visual</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pic>
        <p:nvPicPr>
          <p:cNvPr id="4" name="Picture 3">
            <a:extLst>
              <a:ext uri="{FF2B5EF4-FFF2-40B4-BE49-F238E27FC236}">
                <a16:creationId xmlns:a16="http://schemas.microsoft.com/office/drawing/2014/main" id="{96865E09-703C-41AB-87F6-08B521AA0D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22538" y="1581587"/>
            <a:ext cx="5175885" cy="2600325"/>
          </a:xfrm>
          <a:prstGeom prst="rect">
            <a:avLst/>
          </a:prstGeom>
          <a:noFill/>
          <a:ln>
            <a:noFill/>
          </a:ln>
        </p:spPr>
      </p:pic>
      <p:pic>
        <p:nvPicPr>
          <p:cNvPr id="6" name="Picture 5">
            <a:extLst>
              <a:ext uri="{FF2B5EF4-FFF2-40B4-BE49-F238E27FC236}">
                <a16:creationId xmlns:a16="http://schemas.microsoft.com/office/drawing/2014/main" id="{CD2F2C87-CFBE-423A-A369-6A3E0C36C116}"/>
              </a:ext>
            </a:extLst>
          </p:cNvPr>
          <p:cNvPicPr>
            <a:picLocks noChangeAspect="1"/>
          </p:cNvPicPr>
          <p:nvPr/>
        </p:nvPicPr>
        <p:blipFill>
          <a:blip r:embed="rId3"/>
          <a:stretch>
            <a:fillRect/>
          </a:stretch>
        </p:blipFill>
        <p:spPr>
          <a:xfrm>
            <a:off x="1611428" y="4114800"/>
            <a:ext cx="6200775" cy="2743200"/>
          </a:xfrm>
          <a:prstGeom prst="rect">
            <a:avLst/>
          </a:prstGeom>
        </p:spPr>
      </p:pic>
    </p:spTree>
    <p:extLst>
      <p:ext uri="{BB962C8B-B14F-4D97-AF65-F5344CB8AC3E}">
        <p14:creationId xmlns:p14="http://schemas.microsoft.com/office/powerpoint/2010/main" val="3278015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8B56-F620-42FB-ACAC-198D6DB66D7D}"/>
              </a:ext>
            </a:extLst>
          </p:cNvPr>
          <p:cNvSpPr>
            <a:spLocks noGrp="1"/>
          </p:cNvSpPr>
          <p:nvPr>
            <p:ph type="title"/>
          </p:nvPr>
        </p:nvSpPr>
        <p:spPr>
          <a:xfrm>
            <a:off x="1971412" y="0"/>
            <a:ext cx="10515600" cy="1325563"/>
          </a:xfrm>
        </p:spPr>
        <p:txBody>
          <a:bodyPr/>
          <a:lstStyle/>
          <a:p>
            <a:r>
              <a:rPr lang="en-GB" dirty="0"/>
              <a:t>Materials suggestions</a:t>
            </a:r>
            <a:endParaRPr lang="bg-BG" dirty="0"/>
          </a:p>
        </p:txBody>
      </p:sp>
      <p:sp>
        <p:nvSpPr>
          <p:cNvPr id="3" name="Content Placeholder 2">
            <a:extLst>
              <a:ext uri="{FF2B5EF4-FFF2-40B4-BE49-F238E27FC236}">
                <a16:creationId xmlns:a16="http://schemas.microsoft.com/office/drawing/2014/main" id="{2BB0AB47-50D8-4409-BD34-A8E5D462D83E}"/>
              </a:ext>
            </a:extLst>
          </p:cNvPr>
          <p:cNvSpPr>
            <a:spLocks noGrp="1"/>
          </p:cNvSpPr>
          <p:nvPr>
            <p:ph idx="1"/>
          </p:nvPr>
        </p:nvSpPr>
        <p:spPr>
          <a:xfrm>
            <a:off x="1609988" y="919614"/>
            <a:ext cx="10515600" cy="4351338"/>
          </a:xfrm>
        </p:spPr>
        <p:txBody>
          <a:bodyPr/>
          <a:lstStyle/>
          <a:p>
            <a:r>
              <a:rPr lang="en-GB" dirty="0"/>
              <a:t>Create information sharing speaking</a:t>
            </a:r>
          </a:p>
          <a:p>
            <a:pPr marL="0" indent="0">
              <a:buNone/>
            </a:pPr>
            <a:endParaRPr lang="bg-BG" dirty="0"/>
          </a:p>
        </p:txBody>
      </p:sp>
      <p:pic>
        <p:nvPicPr>
          <p:cNvPr id="4" name="Picture 3">
            <a:extLst>
              <a:ext uri="{FF2B5EF4-FFF2-40B4-BE49-F238E27FC236}">
                <a16:creationId xmlns:a16="http://schemas.microsoft.com/office/drawing/2014/main" id="{B16DCD23-DCA0-4B62-9D68-C1048C0CBB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5468" y="1494769"/>
            <a:ext cx="6913227" cy="5363231"/>
          </a:xfrm>
          <a:prstGeom prst="rect">
            <a:avLst/>
          </a:prstGeom>
          <a:noFill/>
          <a:ln>
            <a:noFill/>
          </a:ln>
        </p:spPr>
      </p:pic>
    </p:spTree>
    <p:extLst>
      <p:ext uri="{BB962C8B-B14F-4D97-AF65-F5344CB8AC3E}">
        <p14:creationId xmlns:p14="http://schemas.microsoft.com/office/powerpoint/2010/main" val="209674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AEEB-1715-484E-B831-80C2C7DD829D}"/>
              </a:ext>
            </a:extLst>
          </p:cNvPr>
          <p:cNvSpPr>
            <a:spLocks noGrp="1"/>
          </p:cNvSpPr>
          <p:nvPr>
            <p:ph type="title"/>
          </p:nvPr>
        </p:nvSpPr>
        <p:spPr>
          <a:xfrm>
            <a:off x="1963024" y="-102460"/>
            <a:ext cx="10515600" cy="1325563"/>
          </a:xfrm>
        </p:spPr>
        <p:txBody>
          <a:bodyPr/>
          <a:lstStyle/>
          <a:p>
            <a:r>
              <a:rPr lang="en-GB" dirty="0"/>
              <a:t>Materials suggestions</a:t>
            </a:r>
            <a:endParaRPr lang="bg-BG" dirty="0"/>
          </a:p>
        </p:txBody>
      </p:sp>
      <p:sp>
        <p:nvSpPr>
          <p:cNvPr id="3" name="Content Placeholder 2">
            <a:extLst>
              <a:ext uri="{FF2B5EF4-FFF2-40B4-BE49-F238E27FC236}">
                <a16:creationId xmlns:a16="http://schemas.microsoft.com/office/drawing/2014/main" id="{19C44739-3F81-4E06-976A-F2E4A79C7D01}"/>
              </a:ext>
            </a:extLst>
          </p:cNvPr>
          <p:cNvSpPr>
            <a:spLocks noGrp="1"/>
          </p:cNvSpPr>
          <p:nvPr>
            <p:ph idx="1"/>
          </p:nvPr>
        </p:nvSpPr>
        <p:spPr>
          <a:xfrm>
            <a:off x="1963024" y="852502"/>
            <a:ext cx="10515600" cy="4351338"/>
          </a:xfrm>
        </p:spPr>
        <p:txBody>
          <a:bodyPr/>
          <a:lstStyle/>
          <a:p>
            <a:r>
              <a:rPr lang="en-GB" dirty="0"/>
              <a:t>Build up to writing output</a:t>
            </a:r>
            <a:endParaRPr lang="bg-BG" dirty="0"/>
          </a:p>
        </p:txBody>
      </p:sp>
      <p:pic>
        <p:nvPicPr>
          <p:cNvPr id="4" name="Picture 3">
            <a:extLst>
              <a:ext uri="{FF2B5EF4-FFF2-40B4-BE49-F238E27FC236}">
                <a16:creationId xmlns:a16="http://schemas.microsoft.com/office/drawing/2014/main" id="{0DA7A7E6-F615-4D8E-AB81-33470E85B1B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332" y="1333718"/>
            <a:ext cx="6996419" cy="5448781"/>
          </a:xfrm>
          <a:prstGeom prst="rect">
            <a:avLst/>
          </a:prstGeom>
          <a:noFill/>
          <a:ln>
            <a:noFill/>
          </a:ln>
        </p:spPr>
      </p:pic>
    </p:spTree>
    <p:extLst>
      <p:ext uri="{BB962C8B-B14F-4D97-AF65-F5344CB8AC3E}">
        <p14:creationId xmlns:p14="http://schemas.microsoft.com/office/powerpoint/2010/main" val="22489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8674-413B-4997-A379-BF5AE4769C5E}"/>
              </a:ext>
            </a:extLst>
          </p:cNvPr>
          <p:cNvSpPr>
            <a:spLocks noGrp="1"/>
          </p:cNvSpPr>
          <p:nvPr>
            <p:ph type="title"/>
          </p:nvPr>
        </p:nvSpPr>
        <p:spPr>
          <a:xfrm>
            <a:off x="1879134" y="167779"/>
            <a:ext cx="10515600" cy="1325563"/>
          </a:xfrm>
        </p:spPr>
        <p:txBody>
          <a:bodyPr/>
          <a:lstStyle/>
          <a:p>
            <a:r>
              <a:rPr lang="en-GB" dirty="0"/>
              <a:t>Final thoughts…</a:t>
            </a:r>
            <a:endParaRPr lang="bg-BG" dirty="0"/>
          </a:p>
        </p:txBody>
      </p:sp>
      <p:sp>
        <p:nvSpPr>
          <p:cNvPr id="3" name="Content Placeholder 2">
            <a:extLst>
              <a:ext uri="{FF2B5EF4-FFF2-40B4-BE49-F238E27FC236}">
                <a16:creationId xmlns:a16="http://schemas.microsoft.com/office/drawing/2014/main" id="{EAD026AD-9400-40AC-A897-213C5D5BE42E}"/>
              </a:ext>
            </a:extLst>
          </p:cNvPr>
          <p:cNvSpPr>
            <a:spLocks noGrp="1"/>
          </p:cNvSpPr>
          <p:nvPr>
            <p:ph idx="1"/>
          </p:nvPr>
        </p:nvSpPr>
        <p:spPr>
          <a:xfrm>
            <a:off x="746620" y="1615900"/>
            <a:ext cx="10515600" cy="4351338"/>
          </a:xfrm>
        </p:spPr>
        <p:txBody>
          <a:bodyPr>
            <a:normAutofit/>
          </a:bodyPr>
          <a:lstStyle/>
          <a:p>
            <a:r>
              <a:rPr lang="en-GB" dirty="0"/>
              <a:t>Take a 3D look at your materials</a:t>
            </a:r>
            <a:br>
              <a:rPr lang="en-GB" dirty="0"/>
            </a:br>
            <a:r>
              <a:rPr lang="en-GB" dirty="0"/>
              <a:t>Concepts, Procedures and Language</a:t>
            </a:r>
          </a:p>
          <a:p>
            <a:endParaRPr lang="en-GB" dirty="0"/>
          </a:p>
          <a:p>
            <a:r>
              <a:rPr lang="en-GB" dirty="0"/>
              <a:t>Build from input to output tasks</a:t>
            </a:r>
          </a:p>
          <a:p>
            <a:endParaRPr lang="en-GB" dirty="0"/>
          </a:p>
          <a:p>
            <a:r>
              <a:rPr lang="en-GB" dirty="0"/>
              <a:t>Can I help you? </a:t>
            </a:r>
            <a:br>
              <a:rPr lang="en-GB" dirty="0"/>
            </a:br>
            <a:r>
              <a:rPr lang="en-GB" dirty="0"/>
              <a:t>Send me your lessons.</a:t>
            </a:r>
          </a:p>
          <a:p>
            <a:pPr marL="0" indent="0">
              <a:buNone/>
            </a:pPr>
            <a:r>
              <a:rPr lang="en-GB" dirty="0">
                <a:hlinkClick r:id="rId2"/>
              </a:rPr>
              <a:t>keith@anglia-school.info</a:t>
            </a:r>
            <a:r>
              <a:rPr lang="en-GB" dirty="0"/>
              <a:t> </a:t>
            </a:r>
          </a:p>
        </p:txBody>
      </p:sp>
    </p:spTree>
    <p:extLst>
      <p:ext uri="{BB962C8B-B14F-4D97-AF65-F5344CB8AC3E}">
        <p14:creationId xmlns:p14="http://schemas.microsoft.com/office/powerpoint/2010/main" val="268244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579D-66A3-4FBB-A1F3-F7C2C6811609}"/>
              </a:ext>
            </a:extLst>
          </p:cNvPr>
          <p:cNvSpPr>
            <a:spLocks noGrp="1"/>
          </p:cNvSpPr>
          <p:nvPr>
            <p:ph type="title"/>
          </p:nvPr>
        </p:nvSpPr>
        <p:spPr>
          <a:xfrm>
            <a:off x="897622" y="-222920"/>
            <a:ext cx="10515600" cy="1325563"/>
          </a:xfrm>
        </p:spPr>
        <p:txBody>
          <a:bodyPr/>
          <a:lstStyle/>
          <a:p>
            <a:r>
              <a:rPr lang="en-GB" dirty="0"/>
              <a:t>Chinese Gr 3 Science from Taiwan</a:t>
            </a:r>
            <a:endParaRPr lang="bg-BG" dirty="0"/>
          </a:p>
        </p:txBody>
      </p:sp>
      <p:pic>
        <p:nvPicPr>
          <p:cNvPr id="8" name="Picture 7">
            <a:extLst>
              <a:ext uri="{FF2B5EF4-FFF2-40B4-BE49-F238E27FC236}">
                <a16:creationId xmlns:a16="http://schemas.microsoft.com/office/drawing/2014/main" id="{07118BC3-FD8C-445E-81A3-5AC7BDDB2B54}"/>
              </a:ext>
            </a:extLst>
          </p:cNvPr>
          <p:cNvPicPr>
            <a:picLocks noChangeAspect="1"/>
          </p:cNvPicPr>
          <p:nvPr/>
        </p:nvPicPr>
        <p:blipFill>
          <a:blip r:embed="rId2"/>
          <a:stretch>
            <a:fillRect/>
          </a:stretch>
        </p:blipFill>
        <p:spPr>
          <a:xfrm>
            <a:off x="3046108" y="734292"/>
            <a:ext cx="3257044" cy="6123708"/>
          </a:xfrm>
          <a:prstGeom prst="rect">
            <a:avLst/>
          </a:prstGeom>
        </p:spPr>
      </p:pic>
    </p:spTree>
    <p:extLst>
      <p:ext uri="{BB962C8B-B14F-4D97-AF65-F5344CB8AC3E}">
        <p14:creationId xmlns:p14="http://schemas.microsoft.com/office/powerpoint/2010/main" val="267508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2E6F-DE5C-4ECF-923D-C756077BC814}"/>
              </a:ext>
            </a:extLst>
          </p:cNvPr>
          <p:cNvSpPr>
            <a:spLocks noGrp="1"/>
          </p:cNvSpPr>
          <p:nvPr>
            <p:ph type="title"/>
          </p:nvPr>
        </p:nvSpPr>
        <p:spPr>
          <a:xfrm>
            <a:off x="2088859" y="0"/>
            <a:ext cx="10515600" cy="1325563"/>
          </a:xfrm>
        </p:spPr>
        <p:txBody>
          <a:bodyPr/>
          <a:lstStyle/>
          <a:p>
            <a:r>
              <a:rPr lang="en-GB" dirty="0"/>
              <a:t>Analysing the material in 3D </a:t>
            </a:r>
            <a:endParaRPr lang="bg-BG" dirty="0"/>
          </a:p>
        </p:txBody>
      </p:sp>
      <p:pic>
        <p:nvPicPr>
          <p:cNvPr id="4" name="Picture 3">
            <a:extLst>
              <a:ext uri="{FF2B5EF4-FFF2-40B4-BE49-F238E27FC236}">
                <a16:creationId xmlns:a16="http://schemas.microsoft.com/office/drawing/2014/main" id="{3AD96607-257A-4BB5-B4E9-7391D2D2CF4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6277" y="1009072"/>
            <a:ext cx="6621536" cy="5760843"/>
          </a:xfrm>
          <a:prstGeom prst="rect">
            <a:avLst/>
          </a:prstGeom>
          <a:noFill/>
          <a:ln>
            <a:noFill/>
          </a:ln>
        </p:spPr>
      </p:pic>
    </p:spTree>
    <p:extLst>
      <p:ext uri="{BB962C8B-B14F-4D97-AF65-F5344CB8AC3E}">
        <p14:creationId xmlns:p14="http://schemas.microsoft.com/office/powerpoint/2010/main" val="384634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027A-AFD1-44EF-B00B-DFF52D2B2135}"/>
              </a:ext>
            </a:extLst>
          </p:cNvPr>
          <p:cNvSpPr>
            <a:spLocks noGrp="1"/>
          </p:cNvSpPr>
          <p:nvPr>
            <p:ph type="title"/>
          </p:nvPr>
        </p:nvSpPr>
        <p:spPr>
          <a:xfrm>
            <a:off x="3242345" y="18254"/>
            <a:ext cx="10515600" cy="1325563"/>
          </a:xfrm>
        </p:spPr>
        <p:txBody>
          <a:bodyPr/>
          <a:lstStyle/>
          <a:p>
            <a:r>
              <a:rPr lang="en-GB" dirty="0"/>
              <a:t>Concepts</a:t>
            </a:r>
            <a:endParaRPr lang="bg-BG" dirty="0"/>
          </a:p>
        </p:txBody>
      </p:sp>
      <p:sp>
        <p:nvSpPr>
          <p:cNvPr id="3" name="Content Placeholder 2">
            <a:extLst>
              <a:ext uri="{FF2B5EF4-FFF2-40B4-BE49-F238E27FC236}">
                <a16:creationId xmlns:a16="http://schemas.microsoft.com/office/drawing/2014/main" id="{229A83A9-A451-499D-96CA-7160975B0048}"/>
              </a:ext>
            </a:extLst>
          </p:cNvPr>
          <p:cNvSpPr>
            <a:spLocks noGrp="1"/>
          </p:cNvSpPr>
          <p:nvPr>
            <p:ph idx="1"/>
          </p:nvPr>
        </p:nvSpPr>
        <p:spPr>
          <a:xfrm>
            <a:off x="1439849" y="1343817"/>
            <a:ext cx="6014906" cy="5149261"/>
          </a:xfrm>
        </p:spPr>
        <p:txBody>
          <a:bodyPr>
            <a:noAutofit/>
          </a:bodyPr>
          <a:lstStyle/>
          <a:p>
            <a:pPr marL="0" indent="0">
              <a:buNone/>
            </a:pPr>
            <a:br>
              <a:rPr lang="en-GB" sz="3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3000" dirty="0">
                <a:effectLst/>
                <a:latin typeface="Calibri" panose="020F0502020204030204" pitchFamily="34" charset="0"/>
                <a:ea typeface="Calibri" panose="020F0502020204030204" pitchFamily="34" charset="0"/>
                <a:cs typeface="Times New Roman" panose="02020603050405020304" pitchFamily="18" charset="0"/>
              </a:rPr>
              <a:t>We have defining </a:t>
            </a:r>
            <a:r>
              <a:rPr lang="en-GB" sz="3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evaporation</a:t>
            </a:r>
            <a:r>
              <a:rPr lang="en-GB" sz="3000" dirty="0">
                <a:effectLst/>
                <a:latin typeface="Calibri" panose="020F0502020204030204" pitchFamily="34" charset="0"/>
                <a:ea typeface="Calibri" panose="020F0502020204030204" pitchFamily="34" charset="0"/>
                <a:cs typeface="Times New Roman" panose="02020603050405020304" pitchFamily="18" charset="0"/>
              </a:rPr>
              <a:t> and </a:t>
            </a:r>
            <a:r>
              <a:rPr lang="en-GB" sz="3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condensation</a:t>
            </a:r>
            <a:r>
              <a:rPr lang="en-GB" sz="3000" dirty="0">
                <a:effectLst/>
                <a:latin typeface="Calibri" panose="020F0502020204030204" pitchFamily="34" charset="0"/>
                <a:ea typeface="Calibri" panose="020F0502020204030204" pitchFamily="34" charset="0"/>
                <a:cs typeface="Times New Roman" panose="02020603050405020304" pitchFamily="18" charset="0"/>
              </a:rPr>
              <a:t>.</a:t>
            </a:r>
            <a:br>
              <a:rPr lang="en-GB" sz="3000" dirty="0">
                <a:effectLst/>
                <a:latin typeface="Calibri" panose="020F0502020204030204" pitchFamily="34" charset="0"/>
                <a:ea typeface="Calibri" panose="020F0502020204030204" pitchFamily="34" charset="0"/>
                <a:cs typeface="Times New Roman" panose="02020603050405020304" pitchFamily="18" charset="0"/>
              </a:rPr>
            </a:br>
            <a:r>
              <a:rPr lang="en-GB" sz="3000" dirty="0">
                <a:effectLst/>
                <a:latin typeface="Calibri" panose="020F0502020204030204" pitchFamily="34" charset="0"/>
                <a:ea typeface="Calibri" panose="020F0502020204030204" pitchFamily="34" charset="0"/>
                <a:cs typeface="Times New Roman" panose="02020603050405020304" pitchFamily="18" charset="0"/>
              </a:rPr>
              <a:t>We have describing these two </a:t>
            </a:r>
            <a:r>
              <a:rPr lang="en-GB" sz="3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processes</a:t>
            </a:r>
            <a:r>
              <a:rPr lang="en-GB" sz="3000" dirty="0">
                <a:effectLst/>
                <a:latin typeface="Calibri" panose="020F0502020204030204" pitchFamily="34" charset="0"/>
                <a:ea typeface="Calibri" panose="020F0502020204030204" pitchFamily="34" charset="0"/>
                <a:cs typeface="Times New Roman" panose="02020603050405020304" pitchFamily="18" charset="0"/>
              </a:rPr>
              <a:t>.</a:t>
            </a:r>
            <a:br>
              <a:rPr lang="en-GB" sz="3000" dirty="0">
                <a:effectLst/>
                <a:latin typeface="Calibri" panose="020F0502020204030204" pitchFamily="34" charset="0"/>
                <a:ea typeface="Calibri" panose="020F0502020204030204" pitchFamily="34" charset="0"/>
                <a:cs typeface="Times New Roman" panose="02020603050405020304" pitchFamily="18" charset="0"/>
              </a:rPr>
            </a:br>
            <a:r>
              <a:rPr lang="en-GB" sz="3000" dirty="0">
                <a:effectLst/>
                <a:latin typeface="Calibri" panose="020F0502020204030204" pitchFamily="34" charset="0"/>
                <a:ea typeface="Calibri" panose="020F0502020204030204" pitchFamily="34" charset="0"/>
                <a:cs typeface="Times New Roman" panose="02020603050405020304" pitchFamily="18" charset="0"/>
              </a:rPr>
              <a:t>We have some description of </a:t>
            </a:r>
            <a:r>
              <a:rPr lang="en-GB" sz="3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aspects of the processes</a:t>
            </a:r>
            <a:r>
              <a:rPr lang="en-GB" sz="3000" dirty="0">
                <a:effectLst/>
                <a:latin typeface="Calibri" panose="020F0502020204030204" pitchFamily="34" charset="0"/>
                <a:ea typeface="Calibri" panose="020F0502020204030204" pitchFamily="34" charset="0"/>
                <a:cs typeface="Times New Roman" panose="02020603050405020304" pitchFamily="18" charset="0"/>
              </a:rPr>
              <a:t> and the different </a:t>
            </a:r>
            <a:r>
              <a:rPr lang="en-GB" sz="3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conditions </a:t>
            </a:r>
            <a:r>
              <a:rPr lang="en-GB" sz="3000" dirty="0">
                <a:effectLst/>
                <a:latin typeface="Calibri" panose="020F0502020204030204" pitchFamily="34" charset="0"/>
                <a:ea typeface="Calibri" panose="020F0502020204030204" pitchFamily="34" charset="0"/>
                <a:cs typeface="Times New Roman" panose="02020603050405020304" pitchFamily="18" charset="0"/>
              </a:rPr>
              <a:t>they occur. </a:t>
            </a:r>
            <a:br>
              <a:rPr lang="en-GB" sz="3000" dirty="0">
                <a:effectLst/>
                <a:latin typeface="Calibri" panose="020F0502020204030204" pitchFamily="34" charset="0"/>
                <a:ea typeface="Calibri" panose="020F0502020204030204" pitchFamily="34" charset="0"/>
                <a:cs typeface="Times New Roman" panose="02020603050405020304" pitchFamily="18" charset="0"/>
              </a:rPr>
            </a:br>
            <a:r>
              <a:rPr lang="en-GB" sz="3000" dirty="0">
                <a:effectLst/>
                <a:latin typeface="Calibri" panose="020F0502020204030204" pitchFamily="34" charset="0"/>
                <a:ea typeface="Calibri" panose="020F0502020204030204" pitchFamily="34" charset="0"/>
                <a:cs typeface="Times New Roman" panose="02020603050405020304" pitchFamily="18" charset="0"/>
              </a:rPr>
              <a:t>We have identifying </a:t>
            </a:r>
            <a:r>
              <a:rPr lang="en-GB" sz="3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examples </a:t>
            </a:r>
            <a:r>
              <a:rPr lang="en-GB" sz="3000" dirty="0">
                <a:effectLst/>
                <a:latin typeface="Calibri" panose="020F0502020204030204" pitchFamily="34" charset="0"/>
                <a:ea typeface="Calibri" panose="020F0502020204030204" pitchFamily="34" charset="0"/>
                <a:cs typeface="Times New Roman" panose="02020603050405020304" pitchFamily="18" charset="0"/>
              </a:rPr>
              <a:t>from every day life.</a:t>
            </a:r>
            <a:endParaRPr lang="bg-BG" sz="3000" dirty="0"/>
          </a:p>
        </p:txBody>
      </p:sp>
    </p:spTree>
    <p:extLst>
      <p:ext uri="{BB962C8B-B14F-4D97-AF65-F5344CB8AC3E}">
        <p14:creationId xmlns:p14="http://schemas.microsoft.com/office/powerpoint/2010/main" val="329372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B64-E638-4520-A63C-4784F9E9B777}"/>
              </a:ext>
            </a:extLst>
          </p:cNvPr>
          <p:cNvSpPr>
            <a:spLocks noGrp="1"/>
          </p:cNvSpPr>
          <p:nvPr>
            <p:ph type="title"/>
          </p:nvPr>
        </p:nvSpPr>
        <p:spPr>
          <a:xfrm>
            <a:off x="3011648" y="-184558"/>
            <a:ext cx="10515600" cy="1325563"/>
          </a:xfrm>
        </p:spPr>
        <p:txBody>
          <a:bodyPr/>
          <a:lstStyle/>
          <a:p>
            <a:r>
              <a:rPr lang="en-GB" dirty="0"/>
              <a:t>Language</a:t>
            </a:r>
            <a:endParaRPr lang="bg-BG" dirty="0"/>
          </a:p>
        </p:txBody>
      </p:sp>
      <p:sp>
        <p:nvSpPr>
          <p:cNvPr id="3" name="Content Placeholder 2">
            <a:extLst>
              <a:ext uri="{FF2B5EF4-FFF2-40B4-BE49-F238E27FC236}">
                <a16:creationId xmlns:a16="http://schemas.microsoft.com/office/drawing/2014/main" id="{969AAE7E-3B5C-49C6-A7CA-5CD9D6E96995}"/>
              </a:ext>
            </a:extLst>
          </p:cNvPr>
          <p:cNvSpPr>
            <a:spLocks noGrp="1"/>
          </p:cNvSpPr>
          <p:nvPr>
            <p:ph idx="1"/>
          </p:nvPr>
        </p:nvSpPr>
        <p:spPr>
          <a:xfrm>
            <a:off x="1341689" y="1063480"/>
            <a:ext cx="6493079" cy="5862885"/>
          </a:xfrm>
        </p:spPr>
        <p:txBody>
          <a:bodyPr>
            <a:noAutofit/>
          </a:bodyPr>
          <a:lstStyle/>
          <a:p>
            <a:pPr marL="0" indent="0">
              <a:buNone/>
            </a:pPr>
            <a:r>
              <a:rPr lang="en-GB" sz="2100" dirty="0">
                <a:latin typeface="Calibri" panose="020F0502020204030204" pitchFamily="34" charset="0"/>
                <a:ea typeface="Calibri" panose="020F0502020204030204" pitchFamily="34" charset="0"/>
                <a:cs typeface="Times New Roman" panose="02020603050405020304" pitchFamily="18" charset="0"/>
              </a:rPr>
              <a:t>W</a:t>
            </a:r>
            <a:r>
              <a:rPr lang="en-GB" sz="2100" dirty="0">
                <a:effectLst/>
                <a:latin typeface="Calibri" panose="020F0502020204030204" pitchFamily="34" charset="0"/>
                <a:ea typeface="Calibri" panose="020F0502020204030204" pitchFamily="34" charset="0"/>
                <a:cs typeface="Times New Roman" panose="02020603050405020304" pitchFamily="18" charset="0"/>
              </a:rPr>
              <a:t>e have some </a:t>
            </a:r>
            <a:r>
              <a:rPr lang="en-GB"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subject specific terminology</a:t>
            </a:r>
            <a:r>
              <a:rPr lang="en-GB" sz="2100" dirty="0">
                <a:effectLst/>
                <a:latin typeface="Calibri" panose="020F0502020204030204" pitchFamily="34" charset="0"/>
                <a:ea typeface="Calibri" panose="020F0502020204030204" pitchFamily="34" charset="0"/>
                <a:cs typeface="Times New Roman" panose="02020603050405020304" pitchFamily="18" charset="0"/>
              </a:rPr>
              <a:t> (evaporate, vapor, vaporize, condense, condensation, absorb).</a:t>
            </a:r>
            <a:br>
              <a:rPr lang="en-GB" sz="2100" dirty="0">
                <a:effectLst/>
                <a:latin typeface="Calibri" panose="020F0502020204030204" pitchFamily="34" charset="0"/>
                <a:ea typeface="Calibri" panose="020F0502020204030204" pitchFamily="34" charset="0"/>
                <a:cs typeface="Times New Roman" panose="02020603050405020304" pitchFamily="18" charset="0"/>
              </a:rPr>
            </a:br>
            <a:r>
              <a:rPr lang="en-GB" sz="2100" dirty="0">
                <a:effectLst/>
                <a:latin typeface="Calibri" panose="020F0502020204030204" pitchFamily="34" charset="0"/>
                <a:ea typeface="Calibri" panose="020F0502020204030204" pitchFamily="34" charset="0"/>
                <a:cs typeface="Times New Roman" panose="02020603050405020304" pitchFamily="18" charset="0"/>
              </a:rPr>
              <a:t>We have </a:t>
            </a:r>
            <a:r>
              <a:rPr lang="en-GB"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general academic language</a:t>
            </a:r>
            <a:r>
              <a:rPr lang="en-GB" sz="2100" dirty="0">
                <a:effectLst/>
                <a:latin typeface="Calibri" panose="020F0502020204030204" pitchFamily="34" charset="0"/>
                <a:ea typeface="Calibri" panose="020F0502020204030204" pitchFamily="34" charset="0"/>
                <a:cs typeface="Times New Roman" panose="02020603050405020304" pitchFamily="18" charset="0"/>
              </a:rPr>
              <a:t> for:</a:t>
            </a:r>
            <a:br>
              <a:rPr lang="en-GB" sz="2100" dirty="0">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defining</a:t>
            </a:r>
            <a:r>
              <a:rPr lang="en-GB" sz="2100" dirty="0">
                <a:effectLst/>
                <a:latin typeface="Calibri" panose="020F0502020204030204" pitchFamily="34" charset="0"/>
                <a:ea typeface="Calibri" panose="020F0502020204030204" pitchFamily="34" charset="0"/>
                <a:cs typeface="Times New Roman" panose="02020603050405020304" pitchFamily="18" charset="0"/>
              </a:rPr>
              <a:t> - The process where … (water / vapor) changes to (vapor / water) … is called … (evaporation / condensation)</a:t>
            </a:r>
            <a:br>
              <a:rPr lang="en-GB" sz="2100" dirty="0">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describing different conditions</a:t>
            </a:r>
            <a:r>
              <a:rPr lang="en-GB" sz="2100" dirty="0">
                <a:effectLst/>
                <a:latin typeface="Calibri" panose="020F0502020204030204" pitchFamily="34" charset="0"/>
                <a:ea typeface="Calibri" panose="020F0502020204030204" pitchFamily="34" charset="0"/>
                <a:cs typeface="Times New Roman" panose="02020603050405020304" pitchFamily="18" charset="0"/>
              </a:rPr>
              <a:t> - (under natural / heated conditions… In what other circumstances will / does…)</a:t>
            </a:r>
            <a:br>
              <a:rPr lang="en-GB" sz="2100" dirty="0">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describing processes and cause-effect</a:t>
            </a:r>
            <a:r>
              <a:rPr lang="en-GB" sz="2100" dirty="0">
                <a:effectLst/>
                <a:latin typeface="Calibri" panose="020F0502020204030204" pitchFamily="34" charset="0"/>
                <a:ea typeface="Calibri" panose="020F0502020204030204" pitchFamily="34" charset="0"/>
                <a:cs typeface="Times New Roman" panose="02020603050405020304" pitchFamily="18" charset="0"/>
              </a:rPr>
              <a:t> - When …, … / If …, … / will + infinitive, simple present – becomes / will become – absorbs / will absorb – evaporates / will evaporate – condenses / will condense – is covered with / will be covered with). </a:t>
            </a:r>
            <a:br>
              <a:rPr lang="en-GB" sz="2100" dirty="0">
                <a:effectLst/>
                <a:latin typeface="Calibri" panose="020F0502020204030204" pitchFamily="34" charset="0"/>
                <a:ea typeface="Calibri" panose="020F0502020204030204" pitchFamily="34" charset="0"/>
                <a:cs typeface="Times New Roman" panose="02020603050405020304" pitchFamily="18" charset="0"/>
              </a:rPr>
            </a:br>
            <a:r>
              <a:rPr lang="en-GB" sz="2100" dirty="0">
                <a:effectLst/>
                <a:latin typeface="Calibri" panose="020F0502020204030204" pitchFamily="34" charset="0"/>
                <a:ea typeface="Calibri" panose="020F0502020204030204" pitchFamily="34" charset="0"/>
                <a:cs typeface="Times New Roman" panose="02020603050405020304" pitchFamily="18" charset="0"/>
              </a:rPr>
              <a:t>There is also less explicit </a:t>
            </a:r>
            <a:r>
              <a:rPr lang="en-GB"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peripheral language</a:t>
            </a:r>
            <a:r>
              <a:rPr lang="en-GB" sz="2100" dirty="0">
                <a:effectLst/>
                <a:latin typeface="Calibri" panose="020F0502020204030204" pitchFamily="34" charset="0"/>
                <a:ea typeface="Calibri" panose="020F0502020204030204" pitchFamily="34" charset="0"/>
                <a:cs typeface="Times New Roman" panose="02020603050405020304" pitchFamily="18" charset="0"/>
              </a:rPr>
              <a:t> accompanying the practical observation activities which will probably have the teacher </a:t>
            </a:r>
            <a:r>
              <a:rPr lang="en-GB"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explaining what to do</a:t>
            </a:r>
            <a:r>
              <a:rPr lang="en-GB" sz="2100" dirty="0">
                <a:effectLst/>
                <a:latin typeface="Calibri" panose="020F0502020204030204" pitchFamily="34" charset="0"/>
                <a:ea typeface="Calibri" panose="020F0502020204030204" pitchFamily="34" charset="0"/>
                <a:cs typeface="Times New Roman" panose="02020603050405020304" pitchFamily="18" charset="0"/>
              </a:rPr>
              <a:t>, and interacting with the learners during the practical.</a:t>
            </a:r>
            <a:br>
              <a:rPr lang="en-GB" sz="2100" dirty="0">
                <a:effectLst/>
                <a:latin typeface="Calibri" panose="020F0502020204030204" pitchFamily="34" charset="0"/>
                <a:ea typeface="Calibri" panose="020F0502020204030204" pitchFamily="34" charset="0"/>
                <a:cs typeface="Times New Roman" panose="02020603050405020304" pitchFamily="18" charset="0"/>
              </a:rPr>
            </a:br>
            <a:r>
              <a:rPr lang="en-GB" sz="2100" dirty="0">
                <a:effectLst/>
                <a:latin typeface="Calibri" panose="020F0502020204030204" pitchFamily="34" charset="0"/>
                <a:ea typeface="Calibri" panose="020F0502020204030204" pitchFamily="34" charset="0"/>
                <a:cs typeface="Times New Roman" panose="02020603050405020304" pitchFamily="18" charset="0"/>
              </a:rPr>
              <a:t>Also, as we have a cycle and processes, it is a good idea to accommodate </a:t>
            </a:r>
            <a:r>
              <a:rPr lang="en-GB"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sequencing phrases</a:t>
            </a:r>
            <a:r>
              <a:rPr lang="en-GB" sz="2100" dirty="0">
                <a:effectLst/>
                <a:latin typeface="Calibri" panose="020F0502020204030204" pitchFamily="34" charset="0"/>
                <a:ea typeface="Calibri" panose="020F0502020204030204" pitchFamily="34" charset="0"/>
                <a:cs typeface="Times New Roman" panose="02020603050405020304" pitchFamily="18" charset="0"/>
              </a:rPr>
              <a:t>, though they are not a focus in the textbook pages – First, Next, After that, Eventually, Then, Finally, etc.</a:t>
            </a:r>
            <a:endParaRPr lang="bg-BG" sz="2100" dirty="0"/>
          </a:p>
        </p:txBody>
      </p:sp>
    </p:spTree>
    <p:extLst>
      <p:ext uri="{BB962C8B-B14F-4D97-AF65-F5344CB8AC3E}">
        <p14:creationId xmlns:p14="http://schemas.microsoft.com/office/powerpoint/2010/main" val="258314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27AE-2091-4F0C-AC5E-49E138BD7CA1}"/>
              </a:ext>
            </a:extLst>
          </p:cNvPr>
          <p:cNvSpPr>
            <a:spLocks noGrp="1"/>
          </p:cNvSpPr>
          <p:nvPr>
            <p:ph type="title"/>
          </p:nvPr>
        </p:nvSpPr>
        <p:spPr>
          <a:xfrm>
            <a:off x="2558642" y="0"/>
            <a:ext cx="10515600" cy="1325563"/>
          </a:xfrm>
        </p:spPr>
        <p:txBody>
          <a:bodyPr/>
          <a:lstStyle/>
          <a:p>
            <a:r>
              <a:rPr lang="en-GB" dirty="0"/>
              <a:t>Procedures</a:t>
            </a:r>
            <a:endParaRPr lang="bg-BG" dirty="0"/>
          </a:p>
        </p:txBody>
      </p:sp>
      <p:sp>
        <p:nvSpPr>
          <p:cNvPr id="3" name="Content Placeholder 2">
            <a:extLst>
              <a:ext uri="{FF2B5EF4-FFF2-40B4-BE49-F238E27FC236}">
                <a16:creationId xmlns:a16="http://schemas.microsoft.com/office/drawing/2014/main" id="{6973F88E-387B-4B90-AC32-B2C0290C5BE0}"/>
              </a:ext>
            </a:extLst>
          </p:cNvPr>
          <p:cNvSpPr>
            <a:spLocks noGrp="1"/>
          </p:cNvSpPr>
          <p:nvPr>
            <p:ph idx="1"/>
          </p:nvPr>
        </p:nvSpPr>
        <p:spPr>
          <a:xfrm>
            <a:off x="1710653" y="1754319"/>
            <a:ext cx="5210263" cy="5103681"/>
          </a:xfrm>
        </p:spPr>
        <p:txBody>
          <a:bodyPr>
            <a:noAutofit/>
          </a:bodyPr>
          <a:lstStyle/>
          <a:p>
            <a:pPr marL="0" indent="0">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We have - </a:t>
            </a:r>
            <a:r>
              <a:rPr lang="en-GB"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observe</a:t>
            </a:r>
            <a:r>
              <a:rPr lang="en-GB" sz="2200" dirty="0">
                <a:effectLst/>
                <a:latin typeface="Calibri" panose="020F0502020204030204" pitchFamily="34" charset="0"/>
                <a:ea typeface="Calibri" panose="020F0502020204030204" pitchFamily="34" charset="0"/>
                <a:cs typeface="Times New Roman" panose="02020603050405020304" pitchFamily="18" charset="0"/>
              </a:rPr>
              <a:t> (the level of the water / the droplets on the container)</a:t>
            </a:r>
            <a:endParaRPr lang="bg-BG"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The only other procedures I can identify, apart from the </a:t>
            </a:r>
            <a:r>
              <a:rPr lang="en-GB"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multiple questions</a:t>
            </a:r>
            <a:r>
              <a:rPr lang="en-GB" sz="2200" dirty="0">
                <a:effectLst/>
                <a:latin typeface="Calibri" panose="020F0502020204030204" pitchFamily="34" charset="0"/>
                <a:ea typeface="Calibri" panose="020F0502020204030204" pitchFamily="34" charset="0"/>
                <a:cs typeface="Times New Roman" panose="02020603050405020304" pitchFamily="18" charset="0"/>
              </a:rPr>
              <a:t> on the page of course, are the two instructions to </a:t>
            </a:r>
            <a:r>
              <a:rPr lang="en-GB"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carry out observations</a:t>
            </a:r>
            <a:r>
              <a:rPr lang="en-GB" sz="2200" dirty="0">
                <a:effectLst/>
                <a:latin typeface="Calibri" panose="020F0502020204030204" pitchFamily="34" charset="0"/>
                <a:ea typeface="Calibri" panose="020F0502020204030204" pitchFamily="34" charset="0"/>
                <a:cs typeface="Times New Roman" panose="02020603050405020304" pitchFamily="18" charset="0"/>
              </a:rPr>
              <a:t>. Firstly, learners are asked to </a:t>
            </a:r>
            <a:r>
              <a:rPr lang="en-GB"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observe water evaporation </a:t>
            </a:r>
            <a:r>
              <a:rPr lang="en-GB" sz="2200" dirty="0">
                <a:effectLst/>
                <a:latin typeface="Calibri" panose="020F0502020204030204" pitchFamily="34" charset="0"/>
                <a:ea typeface="Calibri" panose="020F0502020204030204" pitchFamily="34" charset="0"/>
                <a:cs typeface="Times New Roman" panose="02020603050405020304" pitchFamily="18" charset="0"/>
              </a:rPr>
              <a:t>in a plate over several days. Secondly, learners are asked to </a:t>
            </a:r>
            <a:r>
              <a:rPr lang="en-GB"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observe condensation </a:t>
            </a:r>
            <a:r>
              <a:rPr lang="en-GB" sz="2200" dirty="0">
                <a:effectLst/>
                <a:latin typeface="Calibri" panose="020F0502020204030204" pitchFamily="34" charset="0"/>
                <a:ea typeface="Calibri" panose="020F0502020204030204" pitchFamily="34" charset="0"/>
                <a:cs typeface="Times New Roman" panose="02020603050405020304" pitchFamily="18" charset="0"/>
              </a:rPr>
              <a:t>on an iced drinks container (and compare that with an un-iced container.</a:t>
            </a:r>
            <a:br>
              <a:rPr lang="en-GB" sz="2200" dirty="0">
                <a:effectLst/>
                <a:latin typeface="Calibri" panose="020F0502020204030204" pitchFamily="34" charset="0"/>
                <a:ea typeface="Calibri" panose="020F0502020204030204" pitchFamily="34" charset="0"/>
                <a:cs typeface="Times New Roman" panose="02020603050405020304" pitchFamily="18" charset="0"/>
              </a:rPr>
            </a:br>
            <a:endParaRPr lang="bg-BG"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bg-BG" sz="2200" dirty="0"/>
          </a:p>
        </p:txBody>
      </p:sp>
    </p:spTree>
    <p:extLst>
      <p:ext uri="{BB962C8B-B14F-4D97-AF65-F5344CB8AC3E}">
        <p14:creationId xmlns:p14="http://schemas.microsoft.com/office/powerpoint/2010/main" val="397014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F85-4462-4D76-88D1-6F7F8C9A9E7E}"/>
              </a:ext>
            </a:extLst>
          </p:cNvPr>
          <p:cNvSpPr>
            <a:spLocks noGrp="1"/>
          </p:cNvSpPr>
          <p:nvPr>
            <p:ph type="title"/>
          </p:nvPr>
        </p:nvSpPr>
        <p:spPr>
          <a:xfrm>
            <a:off x="1073790" y="125834"/>
            <a:ext cx="10515600" cy="1325563"/>
          </a:xfrm>
        </p:spPr>
        <p:txBody>
          <a:bodyPr/>
          <a:lstStyle/>
          <a:p>
            <a:r>
              <a:rPr lang="en-GB" dirty="0"/>
              <a:t>Suggestions input / output</a:t>
            </a:r>
            <a:endParaRPr lang="bg-BG" dirty="0"/>
          </a:p>
        </p:txBody>
      </p:sp>
      <p:sp>
        <p:nvSpPr>
          <p:cNvPr id="3" name="Content Placeholder 2">
            <a:extLst>
              <a:ext uri="{FF2B5EF4-FFF2-40B4-BE49-F238E27FC236}">
                <a16:creationId xmlns:a16="http://schemas.microsoft.com/office/drawing/2014/main" id="{7912F495-1797-4211-B096-96BFAEF77BEF}"/>
              </a:ext>
            </a:extLst>
          </p:cNvPr>
          <p:cNvSpPr>
            <a:spLocks noGrp="1"/>
          </p:cNvSpPr>
          <p:nvPr>
            <p:ph idx="1"/>
          </p:nvPr>
        </p:nvSpPr>
        <p:spPr>
          <a:xfrm>
            <a:off x="1317072" y="1879236"/>
            <a:ext cx="5469622" cy="4351338"/>
          </a:xfrm>
        </p:spPr>
        <p:txBody>
          <a:bodyPr>
            <a:normAutofit/>
          </a:bodyPr>
          <a:lstStyle/>
          <a:p>
            <a:r>
              <a:rPr lang="en-GB" sz="3000" dirty="0"/>
              <a:t>We need more procedures!</a:t>
            </a:r>
            <a:br>
              <a:rPr lang="en-GB" sz="3000" dirty="0"/>
            </a:br>
            <a:r>
              <a:rPr lang="en-GB" sz="3000" dirty="0"/>
              <a:t>(Learners need to speak and write)</a:t>
            </a:r>
          </a:p>
          <a:p>
            <a:r>
              <a:rPr lang="en-GB" sz="3000" dirty="0">
                <a:effectLst/>
                <a:latin typeface="Calibri" panose="020F0502020204030204" pitchFamily="34" charset="0"/>
                <a:ea typeface="Calibri" panose="020F0502020204030204" pitchFamily="34" charset="0"/>
                <a:cs typeface="Times New Roman" panose="02020603050405020304" pitchFamily="18" charset="0"/>
              </a:rPr>
              <a:t>So, what input will you use (text, visual, video, objects, pictures, animations, etc) and what output will you expect (spoken output or written output) from your learners?</a:t>
            </a:r>
            <a:endParaRPr lang="bg-BG" sz="3000" dirty="0"/>
          </a:p>
        </p:txBody>
      </p:sp>
    </p:spTree>
    <p:extLst>
      <p:ext uri="{BB962C8B-B14F-4D97-AF65-F5344CB8AC3E}">
        <p14:creationId xmlns:p14="http://schemas.microsoft.com/office/powerpoint/2010/main" val="244952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E909-2F15-4513-AB95-AD6698542007}"/>
              </a:ext>
            </a:extLst>
          </p:cNvPr>
          <p:cNvSpPr>
            <a:spLocks noGrp="1"/>
          </p:cNvSpPr>
          <p:nvPr>
            <p:ph type="title"/>
          </p:nvPr>
        </p:nvSpPr>
        <p:spPr>
          <a:xfrm>
            <a:off x="3347208" y="-8388"/>
            <a:ext cx="4806892" cy="568974"/>
          </a:xfrm>
        </p:spPr>
        <p:txBody>
          <a:bodyPr>
            <a:normAutofit fontScale="90000"/>
          </a:bodyPr>
          <a:lstStyle/>
          <a:p>
            <a:r>
              <a:rPr lang="en-GB" dirty="0"/>
              <a:t>Input</a:t>
            </a:r>
            <a:endParaRPr lang="bg-BG" dirty="0"/>
          </a:p>
        </p:txBody>
      </p:sp>
      <p:sp>
        <p:nvSpPr>
          <p:cNvPr id="3" name="Content Placeholder 2">
            <a:extLst>
              <a:ext uri="{FF2B5EF4-FFF2-40B4-BE49-F238E27FC236}">
                <a16:creationId xmlns:a16="http://schemas.microsoft.com/office/drawing/2014/main" id="{63CC5A58-0369-443A-B931-772CE5FD1FF3}"/>
              </a:ext>
            </a:extLst>
          </p:cNvPr>
          <p:cNvSpPr>
            <a:spLocks noGrp="1"/>
          </p:cNvSpPr>
          <p:nvPr>
            <p:ph idx="1"/>
          </p:nvPr>
        </p:nvSpPr>
        <p:spPr>
          <a:xfrm>
            <a:off x="192246" y="696796"/>
            <a:ext cx="6795783" cy="5464408"/>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Use </a:t>
            </a:r>
            <a:r>
              <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images of the processes</a:t>
            </a:r>
            <a:r>
              <a:rPr lang="en-GB" sz="1600" dirty="0">
                <a:effectLst/>
                <a:latin typeface="Calibri" panose="020F0502020204030204" pitchFamily="34" charset="0"/>
                <a:ea typeface="Calibri" panose="020F0502020204030204" pitchFamily="34" charset="0"/>
                <a:cs typeface="Times New Roman" panose="02020603050405020304" pitchFamily="18" charset="0"/>
              </a:rPr>
              <a:t> happening (evaporation, condensation), show them on screen, talk through them to your learners. As they listen and watch, give them cards with descriptions of the steps in the process that they have to put in the correct order while they watch you.</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Use </a:t>
            </a:r>
            <a:r>
              <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video showing these processes</a:t>
            </a:r>
            <a:r>
              <a:rPr lang="en-GB" sz="1600" dirty="0">
                <a:effectLst/>
                <a:latin typeface="Calibri" panose="020F0502020204030204" pitchFamily="34" charset="0"/>
                <a:ea typeface="Calibri" panose="020F0502020204030204" pitchFamily="34" charset="0"/>
                <a:cs typeface="Times New Roman" panose="02020603050405020304" pitchFamily="18" charset="0"/>
              </a:rPr>
              <a:t> and give learners a very simple task to do while watching. Again, these might be the steps they see in the process which they simply put in the correct order.</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Use </a:t>
            </a:r>
            <a:r>
              <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text description of the process</a:t>
            </a:r>
            <a:r>
              <a:rPr lang="en-GB" sz="1600" dirty="0">
                <a:effectLst/>
                <a:latin typeface="Calibri" panose="020F0502020204030204" pitchFamily="34" charset="0"/>
                <a:ea typeface="Calibri" panose="020F0502020204030204" pitchFamily="34" charset="0"/>
                <a:cs typeface="Times New Roman" panose="02020603050405020304" pitchFamily="18" charset="0"/>
              </a:rPr>
              <a:t> and get learners to put them in the right order. </a:t>
            </a: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Use text description of the process, give half of the sentences to learner A and the other half to learner B and tell them to talk to each other </a:t>
            </a:r>
            <a:r>
              <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asking and answering questions</a:t>
            </a:r>
            <a:r>
              <a:rPr lang="en-GB" sz="1600" dirty="0">
                <a:effectLst/>
                <a:latin typeface="Calibri" panose="020F0502020204030204" pitchFamily="34" charset="0"/>
                <a:ea typeface="Calibri" panose="020F0502020204030204" pitchFamily="34" charset="0"/>
                <a:cs typeface="Times New Roman" panose="02020603050405020304" pitchFamily="18" charset="0"/>
              </a:rPr>
              <a:t> about their missing text in order to fill in the missing information.</a:t>
            </a: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Create a diagram of the process</a:t>
            </a:r>
            <a:r>
              <a:rPr lang="en-GB" sz="1600" dirty="0">
                <a:effectLst/>
                <a:latin typeface="Calibri" panose="020F0502020204030204" pitchFamily="34" charset="0"/>
                <a:ea typeface="Calibri" panose="020F0502020204030204" pitchFamily="34" charset="0"/>
                <a:cs typeface="Times New Roman" panose="02020603050405020304" pitchFamily="18" charset="0"/>
              </a:rPr>
              <a:t> (process of evaporation, process of condensation, the water cycle) and produce a blank version to hand out the learners. You can use this diagram for learners to use during their initial viewing of a video, or listening to your talk, or reading the input text. NB – put learners in groups of 3 and give them the blank diagram, give them headings cards for the names of the steps, and give them descriptor cards for explanation of what is happening at each step and then tell the 3 to talk to each other to </a:t>
            </a:r>
            <a:r>
              <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reconstruct the diagram</a:t>
            </a:r>
            <a:r>
              <a:rPr lang="en-GB" sz="1600" dirty="0">
                <a:effectLst/>
                <a:latin typeface="Calibri" panose="020F0502020204030204" pitchFamily="34" charset="0"/>
                <a:ea typeface="Calibri" panose="020F0502020204030204" pitchFamily="34" charset="0"/>
                <a:cs typeface="Times New Roman" panose="02020603050405020304" pitchFamily="18" charset="0"/>
              </a:rPr>
              <a:t>, labels and descriptions.</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Depending on the amount of subject-specific terminology in a lesson, you might also </a:t>
            </a:r>
            <a:r>
              <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use vocabulary learning games</a:t>
            </a:r>
            <a:r>
              <a:rPr lang="en-GB" sz="1600" dirty="0">
                <a:effectLst/>
                <a:latin typeface="Calibri" panose="020F0502020204030204" pitchFamily="34" charset="0"/>
                <a:ea typeface="Calibri" panose="020F0502020204030204" pitchFamily="34" charset="0"/>
                <a:cs typeface="Times New Roman" panose="02020603050405020304" pitchFamily="18" charset="0"/>
              </a:rPr>
              <a:t> (like taboo) and applications (like Quizlet).</a:t>
            </a:r>
            <a:endParaRPr lang="bg-BG"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sz="1600" dirty="0"/>
          </a:p>
        </p:txBody>
      </p:sp>
    </p:spTree>
    <p:extLst>
      <p:ext uri="{BB962C8B-B14F-4D97-AF65-F5344CB8AC3E}">
        <p14:creationId xmlns:p14="http://schemas.microsoft.com/office/powerpoint/2010/main" val="335558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5B6E-0FA0-41ED-A52E-52F83B14398C}"/>
              </a:ext>
            </a:extLst>
          </p:cNvPr>
          <p:cNvSpPr>
            <a:spLocks noGrp="1"/>
          </p:cNvSpPr>
          <p:nvPr>
            <p:ph type="title"/>
          </p:nvPr>
        </p:nvSpPr>
        <p:spPr>
          <a:xfrm>
            <a:off x="3154261" y="0"/>
            <a:ext cx="10515600" cy="1325563"/>
          </a:xfrm>
        </p:spPr>
        <p:txBody>
          <a:bodyPr/>
          <a:lstStyle/>
          <a:p>
            <a:r>
              <a:rPr lang="en-GB" dirty="0"/>
              <a:t>Output</a:t>
            </a:r>
            <a:endParaRPr lang="bg-BG" dirty="0"/>
          </a:p>
        </p:txBody>
      </p:sp>
      <p:sp>
        <p:nvSpPr>
          <p:cNvPr id="3" name="Content Placeholder 2">
            <a:extLst>
              <a:ext uri="{FF2B5EF4-FFF2-40B4-BE49-F238E27FC236}">
                <a16:creationId xmlns:a16="http://schemas.microsoft.com/office/drawing/2014/main" id="{267C26A7-7177-40ED-8979-80D2E16988F2}"/>
              </a:ext>
            </a:extLst>
          </p:cNvPr>
          <p:cNvSpPr>
            <a:spLocks noGrp="1"/>
          </p:cNvSpPr>
          <p:nvPr>
            <p:ph idx="1"/>
          </p:nvPr>
        </p:nvSpPr>
        <p:spPr>
          <a:xfrm>
            <a:off x="424552" y="1325563"/>
            <a:ext cx="6569279" cy="4351338"/>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output, you have to decide </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what is expected</a:t>
            </a:r>
            <a:r>
              <a:rPr lang="en-GB" sz="1800" dirty="0">
                <a:effectLst/>
                <a:latin typeface="Calibri" panose="020F0502020204030204" pitchFamily="34" charset="0"/>
                <a:ea typeface="Calibri" panose="020F0502020204030204" pitchFamily="34" charset="0"/>
                <a:cs typeface="Times New Roman" panose="02020603050405020304" pitchFamily="18" charset="0"/>
              </a:rPr>
              <a:t> of your learners. Look back to the objectives. Do you want your learners to be able to </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write definitions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speak definitions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write a process description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evaporation and condensation? Once you identify what is expected, create tasks to take learners to that point.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Create a variety of </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interactive communication tasks</a:t>
            </a:r>
            <a:r>
              <a:rPr lang="en-GB" sz="1800" dirty="0">
                <a:effectLst/>
                <a:latin typeface="Calibri" panose="020F0502020204030204" pitchFamily="34" charset="0"/>
                <a:ea typeface="Calibri" panose="020F0502020204030204" pitchFamily="34" charset="0"/>
                <a:cs typeface="Times New Roman" panose="02020603050405020304" pitchFamily="18" charset="0"/>
              </a:rPr>
              <a:t> using the content language from the theme (paired speaking, group speaking, information searching in the whole class, word guessing games).</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Create </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instruments to scaffold</a:t>
            </a:r>
            <a:r>
              <a:rPr lang="en-GB" sz="1800" dirty="0">
                <a:effectLst/>
                <a:latin typeface="Calibri" panose="020F0502020204030204" pitchFamily="34" charset="0"/>
                <a:ea typeface="Calibri" panose="020F0502020204030204" pitchFamily="34" charset="0"/>
                <a:cs typeface="Times New Roman" panose="02020603050405020304" pitchFamily="18" charset="0"/>
              </a:rPr>
              <a:t> (substitution tables, gapped sentences, writing frames) language for describing the processes in order that your learners will be able to produce accurate academic language when facing the task ‘Write a description of the process of evaporation when a wet towel is hung on a hot radiator’ or ‘Write a description of the process of condensation when an iced glass is placed in a warm room’.</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sz="1800" dirty="0"/>
          </a:p>
        </p:txBody>
      </p:sp>
    </p:spTree>
    <p:extLst>
      <p:ext uri="{BB962C8B-B14F-4D97-AF65-F5344CB8AC3E}">
        <p14:creationId xmlns:p14="http://schemas.microsoft.com/office/powerpoint/2010/main" val="1356649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1013</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 Water Cycle</vt:lpstr>
      <vt:lpstr>Chinese Gr 3 Science from Taiwan</vt:lpstr>
      <vt:lpstr>Analysing the material in 3D </vt:lpstr>
      <vt:lpstr>Concepts</vt:lpstr>
      <vt:lpstr>Language</vt:lpstr>
      <vt:lpstr>Procedures</vt:lpstr>
      <vt:lpstr>Suggestions input / output</vt:lpstr>
      <vt:lpstr>Input</vt:lpstr>
      <vt:lpstr>Output</vt:lpstr>
      <vt:lpstr>Materials suggestions</vt:lpstr>
      <vt:lpstr>Materials suggestions</vt:lpstr>
      <vt:lpstr>Materials suggestions</vt:lpstr>
      <vt:lpstr>Materials suggestions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Water Cycle</dc:title>
  <dc:creator>user</dc:creator>
  <cp:lastModifiedBy>user</cp:lastModifiedBy>
  <cp:revision>13</cp:revision>
  <dcterms:created xsi:type="dcterms:W3CDTF">2021-03-17T11:49:22Z</dcterms:created>
  <dcterms:modified xsi:type="dcterms:W3CDTF">2021-03-22T10:06:41Z</dcterms:modified>
</cp:coreProperties>
</file>