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68" r:id="rId2"/>
    <p:sldId id="335" r:id="rId3"/>
    <p:sldId id="336" r:id="rId4"/>
    <p:sldId id="337" r:id="rId5"/>
    <p:sldId id="338" r:id="rId6"/>
    <p:sldId id="339" r:id="rId7"/>
    <p:sldId id="340" r:id="rId8"/>
    <p:sldId id="342" r:id="rId9"/>
    <p:sldId id="343" r:id="rId10"/>
    <p:sldId id="344" r:id="rId11"/>
    <p:sldId id="280" r:id="rId12"/>
    <p:sldId id="284" r:id="rId13"/>
    <p:sldId id="286" r:id="rId14"/>
    <p:sldId id="287" r:id="rId15"/>
    <p:sldId id="348" r:id="rId16"/>
    <p:sldId id="288" r:id="rId17"/>
    <p:sldId id="349" r:id="rId18"/>
    <p:sldId id="350" r:id="rId19"/>
    <p:sldId id="289" r:id="rId20"/>
    <p:sldId id="351" r:id="rId21"/>
    <p:sldId id="346" r:id="rId22"/>
    <p:sldId id="300" r:id="rId23"/>
    <p:sldId id="301" r:id="rId24"/>
    <p:sldId id="302" r:id="rId25"/>
    <p:sldId id="353" r:id="rId26"/>
    <p:sldId id="354" r:id="rId27"/>
    <p:sldId id="355" r:id="rId28"/>
    <p:sldId id="306" r:id="rId29"/>
    <p:sldId id="307" r:id="rId30"/>
    <p:sldId id="308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52" r:id="rId40"/>
    <p:sldId id="367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65" r:id="rId49"/>
    <p:sldId id="330" r:id="rId5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C516-5F55-4046-9723-B8C9E37CC70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4CDF-1817-442D-9535-DB77C0995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4CDF-1817-442D-9535-DB77C09955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4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CF-9851-49CE-8313-E7CE7DD6363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9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F7B2-499D-4C1F-A580-84744C2C4124}" type="slidenum">
              <a:rPr lang="bg-BG" altLang="en-US"/>
              <a:pPr/>
              <a:t>11</a:t>
            </a:fld>
            <a:endParaRPr lang="bg-BG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697"/>
            <a:ext cx="4939560" cy="4439447"/>
          </a:xfrm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003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85FC4-F4DD-4B80-8A8A-FD0AF5D300BA}" type="slidenum">
              <a:rPr lang="bg-BG" altLang="en-US"/>
              <a:pPr/>
              <a:t>12</a:t>
            </a:fld>
            <a:endParaRPr lang="bg-BG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697"/>
            <a:ext cx="4939560" cy="4439447"/>
          </a:xfrm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0227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1DCF-9851-49CE-8313-E7CE7DD63638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5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9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CDA6-07E6-45E2-A163-DD22FFAED0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516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2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4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1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5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9AB3-8667-4DE7-AC4C-3BEE1F6F2D4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A7E5-B497-402B-8384-FAA0B0498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resources/WDYE/Austria%20Exchange.do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Gene%20Kelly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gene_kelly.wmv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../Your%20CLIL/2_cause%20and%20effect/causes.rt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Trashed%20World.pptx%20-%20Shortcut.ln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shedworld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PCIP-Course\3.2_Structure-in-media\02_Guiding-Input-media\3-local-problem.mp4" TargetMode="External"/><Relationship Id="rId1" Type="http://schemas.microsoft.com/office/2007/relationships/media" Target="file:///C:\Users\user\Desktop\PCIP-Course\3.2_Structure-in-media\02_Guiding-Input-media\3-local-problem.mp4" TargetMode="Externa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world.info/" TargetMode="External"/><Relationship Id="rId2" Type="http://schemas.openxmlformats.org/officeDocument/2006/relationships/hyperlink" Target="mailto:factworld@yahoogroup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shedworld.com/" TargetMode="External"/><Relationship Id="rId4" Type="http://schemas.openxmlformats.org/officeDocument/2006/relationships/hyperlink" Target="http://www.scienceacross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Soft Skills – a bridge between language </a:t>
            </a:r>
            <a:r>
              <a:rPr lang="en-GB" dirty="0" err="1" smtClean="0"/>
              <a:t>CLIL</a:t>
            </a:r>
            <a:r>
              <a:rPr lang="en-GB" dirty="0" smtClean="0"/>
              <a:t> and content </a:t>
            </a:r>
            <a:r>
              <a:rPr lang="en-GB" dirty="0" err="1" smtClean="0"/>
              <a:t>CLIL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Keith Kelly</a:t>
            </a:r>
          </a:p>
          <a:p>
            <a:r>
              <a:rPr lang="en-GB" dirty="0" err="1" smtClean="0"/>
              <a:t>keith@anglia-school.info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concepts to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Heredity – possessive structures</a:t>
            </a:r>
          </a:p>
          <a:p>
            <a:r>
              <a:rPr lang="en-GB" dirty="0" smtClean="0"/>
              <a:t>Road </a:t>
            </a:r>
            <a:r>
              <a:rPr lang="en-GB" dirty="0"/>
              <a:t>Safety </a:t>
            </a:r>
            <a:r>
              <a:rPr lang="en-GB" dirty="0" smtClean="0"/>
              <a:t>– describing numbers</a:t>
            </a:r>
            <a:endParaRPr lang="en-US" dirty="0"/>
          </a:p>
          <a:p>
            <a:r>
              <a:rPr lang="en-GB" dirty="0"/>
              <a:t>Climate Change </a:t>
            </a:r>
            <a:r>
              <a:rPr lang="en-GB" dirty="0" smtClean="0"/>
              <a:t>– conditionals and modals</a:t>
            </a:r>
            <a:endParaRPr lang="en-US" dirty="0"/>
          </a:p>
          <a:p>
            <a:r>
              <a:rPr lang="en-GB" dirty="0"/>
              <a:t>Daily diet </a:t>
            </a:r>
            <a:r>
              <a:rPr lang="en-GB" dirty="0" smtClean="0"/>
              <a:t>– habits </a:t>
            </a:r>
            <a:r>
              <a:rPr lang="en-GB" dirty="0"/>
              <a:t>and </a:t>
            </a:r>
            <a:r>
              <a:rPr lang="en-GB" dirty="0" smtClean="0"/>
              <a:t>adverbs</a:t>
            </a:r>
          </a:p>
          <a:p>
            <a:r>
              <a:rPr lang="en-GB" dirty="0" smtClean="0"/>
              <a:t>Food consumption data – comparative/superlative adjectives</a:t>
            </a:r>
            <a:endParaRPr lang="en-US" dirty="0"/>
          </a:p>
          <a:p>
            <a:r>
              <a:rPr lang="en-GB" dirty="0"/>
              <a:t>Interviewing </a:t>
            </a:r>
            <a:r>
              <a:rPr lang="en-GB" dirty="0" smtClean="0"/>
              <a:t>– direct / indirect questions</a:t>
            </a:r>
            <a:endParaRPr lang="en-US" dirty="0"/>
          </a:p>
          <a:p>
            <a:r>
              <a:rPr lang="en-GB" dirty="0"/>
              <a:t>Lobbying </a:t>
            </a:r>
            <a:r>
              <a:rPr lang="en-GB" dirty="0" smtClean="0"/>
              <a:t>– formal letter writing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aw-pp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421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aw-p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362200" y="1981200"/>
            <a:ext cx="678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Monotype Sorts" pitchFamily="2" charset="2"/>
              <a:buChar char="o"/>
            </a:pPr>
            <a:endParaRPr lang="nl-NL" altLang="en-US" sz="28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43213" y="304800"/>
            <a:ext cx="6300787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Topics (1)</a:t>
            </a:r>
            <a:endParaRPr lang="nl-NL" alt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411413" y="1557338"/>
            <a:ext cx="64817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nl-NL" altLang="en-US" sz="1600" dirty="0"/>
              <a:t>Acid </a:t>
            </a:r>
            <a:r>
              <a:rPr lang="nl-NL" altLang="en-US" sz="1600" dirty="0" smtClean="0"/>
              <a:t>rain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Biodiversity around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Chemistry in our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lives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Climate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Domestic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waste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Drinking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Eating and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drinking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/>
              <a:t>Global </a:t>
            </a:r>
            <a:r>
              <a:rPr lang="nl-NL" altLang="en-US" sz="1600" dirty="0" smtClean="0"/>
              <a:t>warming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Keeping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healthy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Plants and </a:t>
            </a:r>
            <a:r>
              <a:rPr lang="nl-NL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</a:t>
            </a:r>
            <a:endParaRPr lang="nl-NL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nl-NL" altLang="en-US" sz="1600" dirty="0"/>
              <a:t>Renewable </a:t>
            </a:r>
            <a:r>
              <a:rPr lang="nl-NL" altLang="en-US" sz="1600" dirty="0" smtClean="0"/>
              <a:t>energy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/>
              <a:t>Talking about </a:t>
            </a:r>
            <a:r>
              <a:rPr lang="nl-NL" altLang="en-US" sz="1600" dirty="0" smtClean="0"/>
              <a:t>Genetics</a:t>
            </a:r>
            <a:endParaRPr lang="nl-NL" altLang="en-US" sz="1600" dirty="0"/>
          </a:p>
          <a:p>
            <a:pPr>
              <a:buFontTx/>
              <a:buAutoNum type="arabicParenR"/>
            </a:pPr>
            <a:r>
              <a:rPr lang="nl-NL" altLang="en-US" sz="1600" dirty="0"/>
              <a:t>What do you eat? </a:t>
            </a:r>
          </a:p>
          <a:p>
            <a:pPr>
              <a:buFontTx/>
              <a:buNone/>
            </a:pPr>
            <a:endParaRPr lang="nl-NL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8293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aw-pp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362200" y="1628775"/>
            <a:ext cx="65309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nl-NL" altLang="en-US"/>
              <a:t>Teachers’ notes (language and sc</a:t>
            </a:r>
            <a:r>
              <a:rPr lang="en-US" altLang="en-US">
                <a:cs typeface="Arial" charset="0"/>
              </a:rPr>
              <a:t>i</a:t>
            </a:r>
            <a:r>
              <a:rPr lang="nl-NL" altLang="en-US"/>
              <a:t>ence)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nl-NL" altLang="en-US" b="1">
                <a:solidFill>
                  <a:srgbClr val="990099"/>
                </a:solidFill>
              </a:rPr>
              <a:t>Exchange form: heart of the topic</a:t>
            </a:r>
            <a:endParaRPr lang="nl-NL" altLang="en-US" b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</a:pPr>
            <a:r>
              <a:rPr lang="nl-NL" altLang="en-US"/>
              <a:t>Students’ pages</a:t>
            </a:r>
          </a:p>
          <a:p>
            <a:pPr lvl="1"/>
            <a:r>
              <a:rPr lang="nl-NL" altLang="en-US"/>
              <a:t>activities</a:t>
            </a:r>
          </a:p>
          <a:p>
            <a:pPr lvl="1"/>
            <a:r>
              <a:rPr lang="nl-NL" altLang="en-US"/>
              <a:t>discussion</a:t>
            </a:r>
          </a:p>
          <a:p>
            <a:r>
              <a:rPr lang="en-US" altLang="en-US">
                <a:cs typeface="Arial" charset="0"/>
              </a:rPr>
              <a:t>I</a:t>
            </a:r>
            <a:r>
              <a:rPr lang="nl-NL" altLang="en-US"/>
              <a:t>deas for extra activities</a:t>
            </a:r>
            <a:endParaRPr lang="nl-NL" altLang="en-US" sz="28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0" y="304800"/>
            <a:ext cx="2316163" cy="579438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</a:t>
            </a:r>
            <a:endParaRPr lang="nl-NL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4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Exchange Form</a:t>
            </a:r>
            <a:endParaRPr lang="bg-BG" alt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7242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 descr="E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381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E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7909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E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19200"/>
            <a:ext cx="37719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/>
              <a:t>Sample Exchange Form - </a:t>
            </a:r>
            <a:r>
              <a:rPr lang="en-US" altLang="en-US" sz="3600"/>
              <a:t>Bulgaria</a:t>
            </a:r>
            <a:endParaRPr lang="bg-BG" altLang="en-US" sz="360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1"/>
            <a:ext cx="7443936" cy="47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362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Austrian partner school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6165304"/>
            <a:ext cx="409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Task 1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– What did you eat for breakfast?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GB" altLang="en-US" sz="4000" dirty="0" smtClean="0"/>
              <a:t>Daily diet – habits and adverbs</a:t>
            </a:r>
            <a:endParaRPr lang="bg-BG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683568" y="1143000"/>
            <a:ext cx="8136904" cy="484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Adverbs of frequency are used to show the frequency with which we perform actions. One of the most common uses of frequency adverbs is to talk about our habits.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talking about our routine activities, we usually use these adverbs with the simple present tense. The most common frequency adverbs are: always, never, usually, sometimes, frequently, often and seldom.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- Frequency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adverbs usually go in the middle. If there is an auxiliary verb, the frequency adverb goes after the auxiliary verb and before the main verb.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often have cereals for breakfast.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seldom eat snacks at school.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She never eats bread with her meals.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has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cuppa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lunch.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usually eat a big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frequently go without breakfast altogether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eats the most ice cream?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4865"/>
            <a:ext cx="9144000" cy="25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Analysing data - comparative / superlative adjectives / drawing 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8" y="1988840"/>
            <a:ext cx="84383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905663"/>
          </a:xfrm>
        </p:spPr>
        <p:txBody>
          <a:bodyPr/>
          <a:lstStyle/>
          <a:p>
            <a:pPr algn="l"/>
            <a:r>
              <a:rPr lang="en-US" altLang="en-US" sz="4000" dirty="0"/>
              <a:t>Researching Country Data - Bulgaria</a:t>
            </a:r>
            <a:endParaRPr lang="bg-BG" altLang="en-US" sz="4000" dirty="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0232"/>
            <a:ext cx="5623481" cy="56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9969" y="5556423"/>
            <a:ext cx="2575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Tasks:</a:t>
            </a:r>
          </a:p>
          <a:p>
            <a:r>
              <a:rPr lang="en-US" dirty="0" smtClean="0"/>
              <a:t>2 - Speed test</a:t>
            </a:r>
          </a:p>
          <a:p>
            <a:r>
              <a:rPr lang="en-US" dirty="0" smtClean="0"/>
              <a:t>3 - Accidents and deaths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Meaning for young people in an international context</a:t>
            </a:r>
          </a:p>
          <a:p>
            <a:pPr lvl="1"/>
            <a:r>
              <a:rPr lang="en-GB" dirty="0" smtClean="0"/>
              <a:t>The EU context</a:t>
            </a:r>
          </a:p>
          <a:p>
            <a:pPr lvl="2"/>
            <a:r>
              <a:rPr lang="en-GB" dirty="0" smtClean="0"/>
              <a:t>The </a:t>
            </a:r>
            <a:r>
              <a:rPr lang="en-GB" dirty="0"/>
              <a:t>workplace (competing in employability) </a:t>
            </a:r>
            <a:endParaRPr lang="en-GB" dirty="0" smtClean="0"/>
          </a:p>
          <a:p>
            <a:pPr lvl="2"/>
            <a:r>
              <a:rPr lang="en-GB" dirty="0" smtClean="0"/>
              <a:t>Skills (Life Skills and EU Competences)</a:t>
            </a:r>
          </a:p>
          <a:p>
            <a:pPr lvl="2"/>
            <a:r>
              <a:rPr lang="en-GB" dirty="0" smtClean="0"/>
              <a:t>Languages (speaking several languages)</a:t>
            </a:r>
          </a:p>
          <a:p>
            <a:pPr marL="3429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Classroom practices </a:t>
            </a:r>
          </a:p>
          <a:p>
            <a:pPr lvl="2"/>
            <a:r>
              <a:rPr lang="en-GB" dirty="0"/>
              <a:t>Culture (becoming global citizens) </a:t>
            </a:r>
            <a:endParaRPr lang="en-GB" dirty="0" smtClean="0"/>
          </a:p>
          <a:p>
            <a:pPr lvl="2"/>
            <a:r>
              <a:rPr lang="en-GB" dirty="0" smtClean="0"/>
              <a:t>Models for communication through education</a:t>
            </a:r>
          </a:p>
          <a:p>
            <a:pPr lvl="2"/>
            <a:r>
              <a:rPr lang="en-GB" dirty="0" smtClean="0"/>
              <a:t>International networking (schools links)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5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Accidents and Deaths in Young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‘Our information sheet gives statistics for injury deaths per 100, 000 in young people in Europe...</a:t>
            </a:r>
          </a:p>
          <a:p>
            <a:r>
              <a:rPr lang="en-US" dirty="0"/>
              <a:t>‘We can see that the </a:t>
            </a:r>
            <a:r>
              <a:rPr lang="en-US" dirty="0">
                <a:solidFill>
                  <a:srgbClr val="FF0000"/>
                </a:solidFill>
              </a:rPr>
              <a:t>lowest/highest/worst/best</a:t>
            </a:r>
            <a:r>
              <a:rPr lang="en-US" dirty="0"/>
              <a:t> rate is in...</a:t>
            </a:r>
          </a:p>
          <a:p>
            <a:r>
              <a:rPr lang="en-US" dirty="0"/>
              <a:t>‘The death rate among boys is </a:t>
            </a:r>
            <a:r>
              <a:rPr lang="en-US" dirty="0">
                <a:solidFill>
                  <a:srgbClr val="FF0000"/>
                </a:solidFill>
              </a:rPr>
              <a:t>higher in</a:t>
            </a:r>
            <a:r>
              <a:rPr lang="en-US" dirty="0"/>
              <a:t> all of the countries...boys are </a:t>
            </a:r>
            <a:r>
              <a:rPr lang="en-US" dirty="0">
                <a:solidFill>
                  <a:srgbClr val="FF0000"/>
                </a:solidFill>
              </a:rPr>
              <a:t>more accident prone than</a:t>
            </a:r>
            <a:r>
              <a:rPr lang="en-US" dirty="0"/>
              <a:t> girls...</a:t>
            </a:r>
          </a:p>
          <a:p>
            <a:r>
              <a:rPr lang="en-US" dirty="0"/>
              <a:t>‘The chart shows that Western European countries have a </a:t>
            </a:r>
            <a:r>
              <a:rPr lang="en-US" dirty="0">
                <a:solidFill>
                  <a:srgbClr val="FF0000"/>
                </a:solidFill>
              </a:rPr>
              <a:t>high </a:t>
            </a:r>
            <a:r>
              <a:rPr lang="en-US" dirty="0"/>
              <a:t>death rate </a:t>
            </a:r>
            <a:r>
              <a:rPr lang="en-US" dirty="0" smtClean="0">
                <a:solidFill>
                  <a:srgbClr val="0070C0"/>
                </a:solidFill>
              </a:rPr>
              <a:t>caused </a:t>
            </a:r>
            <a:r>
              <a:rPr lang="en-US" dirty="0">
                <a:solidFill>
                  <a:srgbClr val="0070C0"/>
                </a:solidFill>
              </a:rPr>
              <a:t>by</a:t>
            </a:r>
            <a:r>
              <a:rPr lang="en-US" dirty="0"/>
              <a:t> motor vehicles...</a:t>
            </a:r>
          </a:p>
          <a:p>
            <a:r>
              <a:rPr lang="en-US" dirty="0"/>
              <a:t>‘Countries of the former Soviet Union and of Eastern and Central Europe, </a:t>
            </a:r>
            <a:r>
              <a:rPr lang="en-US" dirty="0">
                <a:solidFill>
                  <a:srgbClr val="FF0000"/>
                </a:solidFill>
              </a:rPr>
              <a:t>on the other hand</a:t>
            </a:r>
            <a:r>
              <a:rPr lang="en-US" dirty="0"/>
              <a:t>, have a </a:t>
            </a: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/>
              <a:t> % </a:t>
            </a:r>
            <a:r>
              <a:rPr lang="en-US" dirty="0" smtClean="0"/>
              <a:t>of deaths </a:t>
            </a:r>
            <a:r>
              <a:rPr lang="en-US" dirty="0"/>
              <a:t>on the road...</a:t>
            </a:r>
          </a:p>
          <a:p>
            <a:r>
              <a:rPr lang="en-US" dirty="0"/>
              <a:t>‘The countries of the former Soviet Union and Eastern Europe have </a:t>
            </a:r>
            <a:r>
              <a:rPr lang="en-US" dirty="0">
                <a:solidFill>
                  <a:srgbClr val="FF0000"/>
                </a:solidFill>
              </a:rPr>
              <a:t>higher death rates in general</a:t>
            </a:r>
            <a:r>
              <a:rPr lang="en-US" dirty="0"/>
              <a:t> but...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rgbClr val="00B050"/>
                </a:solidFill>
              </a:rPr>
              <a:t>Our conclusions are</a:t>
            </a:r>
            <a:r>
              <a:rPr lang="en-US" dirty="0"/>
              <a:t> that </a:t>
            </a:r>
            <a:r>
              <a:rPr lang="en-US" dirty="0">
                <a:solidFill>
                  <a:srgbClr val="00B050"/>
                </a:solidFill>
              </a:rPr>
              <a:t>perhaps</a:t>
            </a:r>
            <a:r>
              <a:rPr lang="en-US" dirty="0"/>
              <a:t> there </a:t>
            </a:r>
            <a:r>
              <a:rPr lang="en-US" dirty="0">
                <a:solidFill>
                  <a:srgbClr val="FF0000"/>
                </a:solidFill>
              </a:rPr>
              <a:t>are fewer</a:t>
            </a:r>
            <a:r>
              <a:rPr lang="en-US" dirty="0"/>
              <a:t> cars on the roads in the countries of the former Soviet </a:t>
            </a:r>
            <a:r>
              <a:rPr lang="en-US" dirty="0" smtClean="0"/>
              <a:t>Union and </a:t>
            </a:r>
            <a:r>
              <a:rPr lang="en-US" dirty="0"/>
              <a:t>Eastern Europe and also that health facilities and provision </a:t>
            </a:r>
            <a:r>
              <a:rPr lang="en-US" dirty="0">
                <a:solidFill>
                  <a:srgbClr val="00B050"/>
                </a:solidFill>
              </a:rPr>
              <a:t>may be at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higher level</a:t>
            </a:r>
            <a:r>
              <a:rPr lang="en-US" dirty="0"/>
              <a:t> in western </a:t>
            </a:r>
            <a:r>
              <a:rPr lang="en-US" dirty="0" smtClean="0"/>
              <a:t>Europe and </a:t>
            </a:r>
            <a:r>
              <a:rPr lang="en-US" dirty="0">
                <a:solidFill>
                  <a:srgbClr val="00B050"/>
                </a:solidFill>
              </a:rPr>
              <a:t>this would explain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death rate...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 deaths in Malta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44182"/>
            <a:ext cx="7597312" cy="51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this?</a:t>
            </a:r>
            <a:endParaRPr lang="bg-BG" altLang="en-US" dirty="0"/>
          </a:p>
        </p:txBody>
      </p:sp>
      <p:pic>
        <p:nvPicPr>
          <p:cNvPr id="102403" name="Picture 3" descr="papill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13637" cy="50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Taste buds</a:t>
            </a:r>
            <a:endParaRPr lang="bg-BG" altLang="en-US"/>
          </a:p>
        </p:txBody>
      </p:sp>
      <p:pic>
        <p:nvPicPr>
          <p:cNvPr id="103427" name="Picture 3" descr="tong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9402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IMG_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IMG_0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7526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can we survey in a group?</a:t>
            </a:r>
            <a:endParaRPr lang="bg-BG" altLang="en-US" sz="40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331913" y="1823512"/>
            <a:ext cx="53674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 taste buds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height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1)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hair </a:t>
            </a:r>
            <a:r>
              <a:rPr lang="en-US" altLang="en-US" sz="2400" dirty="0" err="1"/>
              <a:t>colour</a:t>
            </a:r>
            <a:r>
              <a:rPr lang="en-US" altLang="en-US" sz="2400" dirty="0"/>
              <a:t> (real hair </a:t>
            </a:r>
            <a:r>
              <a:rPr lang="en-US" altLang="en-US" sz="2400" dirty="0" err="1" smtClean="0"/>
              <a:t>colour</a:t>
            </a:r>
            <a:r>
              <a:rPr lang="en-US" altLang="en-US" sz="2400" dirty="0" smtClean="0"/>
              <a:t>!)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2)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eye </a:t>
            </a:r>
            <a:r>
              <a:rPr lang="en-US" altLang="en-US" sz="2400" dirty="0" err="1" smtClean="0"/>
              <a:t>colour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3)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skin </a:t>
            </a:r>
            <a:r>
              <a:rPr lang="en-US" altLang="en-US" sz="2400" dirty="0" err="1"/>
              <a:t>colour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middle finger </a:t>
            </a:r>
            <a:r>
              <a:rPr lang="en-US" altLang="en-US" sz="2400" dirty="0" smtClean="0"/>
              <a:t>hair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4)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earlobes: attached / not </a:t>
            </a:r>
            <a:r>
              <a:rPr lang="en-US" altLang="en-US" sz="2400" dirty="0" smtClean="0"/>
              <a:t>attached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5)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tongue </a:t>
            </a:r>
            <a:r>
              <a:rPr lang="en-US" altLang="en-US" sz="2400" dirty="0" smtClean="0"/>
              <a:t>rolling (</a:t>
            </a:r>
            <a:r>
              <a:rPr lang="en-US" altLang="en-US" sz="2400" dirty="0" err="1" smtClean="0"/>
              <a:t>gp</a:t>
            </a:r>
            <a:r>
              <a:rPr lang="en-US" altLang="en-US" sz="2400" dirty="0" smtClean="0"/>
              <a:t> 6)</a:t>
            </a:r>
            <a:endParaRPr lang="bg-BG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others:</a:t>
            </a:r>
            <a:endParaRPr lang="bg-BG" altLang="en-US" sz="2400" dirty="0"/>
          </a:p>
          <a:p>
            <a:r>
              <a:rPr lang="en-US" altLang="en-US" sz="2400" dirty="0"/>
              <a:t>shape of nose, shape of face, shoe size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5875" y="6381328"/>
            <a:ext cx="419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/>
              <a:t>Task 4 - Survey your group – poster </a:t>
            </a:r>
          </a:p>
        </p:txBody>
      </p:sp>
    </p:spTree>
    <p:extLst>
      <p:ext uri="{BB962C8B-B14F-4D97-AF65-F5344CB8AC3E}">
        <p14:creationId xmlns:p14="http://schemas.microsoft.com/office/powerpoint/2010/main" val="38033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Your own GM person</a:t>
            </a:r>
            <a:endParaRPr lang="bg-BG" altLang="en-US" smtClean="0"/>
          </a:p>
        </p:txBody>
      </p:sp>
      <p:pic>
        <p:nvPicPr>
          <p:cNvPr id="18436" name="Picture 4" descr="IMG_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IMG_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1550" y="450850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hlinkClick r:id="rId4" action="ppaction://hlinkfile"/>
              </a:rPr>
              <a:t>Create … (original</a:t>
            </a:r>
            <a:r>
              <a:rPr lang="en-US" altLang="en-US" sz="1800" dirty="0">
                <a:solidFill>
                  <a:schemeClr val="tx2"/>
                </a:solidFill>
              </a:rPr>
              <a:t>)</a:t>
            </a:r>
            <a:endParaRPr lang="bg-BG" altLang="en-US" sz="1800" dirty="0">
              <a:solidFill>
                <a:schemeClr val="tx2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300788" y="1844675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… and present</a:t>
            </a:r>
            <a:endParaRPr lang="bg-BG" alt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GB" altLang="en-US" smtClean="0"/>
              <a:t>Product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729288" y="2205038"/>
            <a:ext cx="341471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This is our creation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Show us his face?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What's his name?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It’s Jimmy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His hair is from a Roman 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His nose is from his grandfather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mouth is from his brother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Her eyes for his, grand er, his uncle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And the eyes, eyebrows, the eyebrush is from his brother and his mother and a little from his sister</a:t>
            </a:r>
          </a:p>
        </p:txBody>
      </p:sp>
      <p:pic>
        <p:nvPicPr>
          <p:cNvPr id="19461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90725"/>
            <a:ext cx="36671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The language of heredity</a:t>
            </a:r>
            <a:endParaRPr lang="bg-BG" alt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9750" y="2205038"/>
            <a:ext cx="3943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Describing facial features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S/He has / has got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Her/His … is/are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(brown, green, blue, blond, red, grey)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(round, thin, fat, long, short, flat,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curly, straight, spiky, wavy)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9750" y="1052513"/>
            <a:ext cx="4103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Naming parts of the face</a:t>
            </a:r>
            <a:endParaRPr lang="en-GB" altLang="en-US" sz="1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Eyes, nose, ears, earlobes, eyebrows,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hair, chin, cheeks</a:t>
            </a:r>
            <a:endParaRPr lang="bg-BG" altLang="en-US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43438" y="1052513"/>
            <a:ext cx="40703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Describing inherited characteristics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 gets his … from his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She gets her … from her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 looks like his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She looks like her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 takes after his … with his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She takes after her … with her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 has inherited his mother’s …</a:t>
            </a:r>
            <a:endParaRPr lang="bg-BG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She has inherited her mother’s …</a:t>
            </a:r>
          </a:p>
        </p:txBody>
      </p:sp>
      <p:pic>
        <p:nvPicPr>
          <p:cNvPr id="20487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5197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18214" y="6451600"/>
            <a:ext cx="442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/>
              <a:t>Task 5 - Who does your neighbour take after?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3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Kor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484438" y="314166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en-US" sz="2400">
                <a:solidFill>
                  <a:schemeClr val="bg1"/>
                </a:solidFill>
              </a:rPr>
              <a:t>Korea</a:t>
            </a:r>
          </a:p>
        </p:txBody>
      </p:sp>
      <p:pic>
        <p:nvPicPr>
          <p:cNvPr id="90116" name="Picture 4" descr="YAC BALLOONS BAGS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92525"/>
            <a:ext cx="41402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143125" y="6329363"/>
            <a:ext cx="2159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nl-NL" altLang="en-US" sz="2400"/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110454139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YAC bag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6381750"/>
            <a:ext cx="4859338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339975" y="5373688"/>
            <a:ext cx="2519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nl-NL" altLang="en-US" sz="2400"/>
              <a:t>South Africa</a:t>
            </a:r>
          </a:p>
        </p:txBody>
      </p:sp>
      <p:pic>
        <p:nvPicPr>
          <p:cNvPr id="91141" name="Picture 5" descr="YACLida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01600"/>
            <a:ext cx="459581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745038" y="131763"/>
            <a:ext cx="210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2400"/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387345475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Young people, mobility and </a:t>
            </a:r>
            <a:r>
              <a:rPr lang="en-GB" dirty="0" smtClean="0"/>
              <a:t>employability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What makes young people mobile?</a:t>
            </a:r>
          </a:p>
          <a:p>
            <a:pPr lvl="2"/>
            <a:r>
              <a:rPr lang="en-GB" dirty="0" smtClean="0"/>
              <a:t>Languages (and intercultural communication) 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What makes young people employable?</a:t>
            </a:r>
          </a:p>
          <a:p>
            <a:pPr lvl="2"/>
            <a:r>
              <a:rPr lang="en-GB" dirty="0" smtClean="0"/>
              <a:t>Soft skills as much as technical skills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ida 23 March-017-1200-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150938" y="5445125"/>
            <a:ext cx="79930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Grahamstown, South Africa, 2007</a:t>
            </a:r>
            <a:b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nl-NL" altLang="en-US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Young Ambassadors for Chemistry</a:t>
            </a:r>
          </a:p>
        </p:txBody>
      </p:sp>
    </p:spTree>
    <p:extLst>
      <p:ext uri="{BB962C8B-B14F-4D97-AF65-F5344CB8AC3E}">
        <p14:creationId xmlns:p14="http://schemas.microsoft.com/office/powerpoint/2010/main" val="54802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Biodiversity – habitat and species loss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4837"/>
            <a:ext cx="8229600" cy="44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Cause and effect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Verb phrases</a:t>
            </a:r>
          </a:p>
          <a:p>
            <a:r>
              <a:rPr lang="en-GB" dirty="0" smtClean="0"/>
              <a:t>Adverbs</a:t>
            </a:r>
          </a:p>
          <a:p>
            <a:r>
              <a:rPr lang="en-GB" dirty="0" smtClean="0"/>
              <a:t>Conjunctions</a:t>
            </a:r>
          </a:p>
          <a:p>
            <a:r>
              <a:rPr lang="en-GB" dirty="0" smtClean="0"/>
              <a:t>Noun phrases</a:t>
            </a:r>
          </a:p>
          <a:p>
            <a:r>
              <a:rPr lang="en-GB" dirty="0" smtClean="0"/>
              <a:t>Modals</a:t>
            </a:r>
          </a:p>
          <a:p>
            <a:r>
              <a:rPr lang="en-GB" dirty="0" smtClean="0"/>
              <a:t>Conditionals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‘causes’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03350" y="1412875"/>
            <a:ext cx="634206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verb phrase - </a:t>
            </a:r>
            <a:r>
              <a:rPr lang="en-GB" altLang="en-US">
                <a:hlinkClick r:id="rId2" action="ppaction://hlinkfile"/>
              </a:rPr>
              <a:t>'causes'</a:t>
            </a:r>
            <a:endParaRPr lang="en-GB" altLang="en-US"/>
          </a:p>
          <a:p>
            <a:pPr eaLnBrk="1" hangingPunct="1"/>
            <a:r>
              <a:rPr lang="en-GB" altLang="en-US"/>
              <a:t>	Squeezing caused by the colliding plates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faulting.</a:t>
            </a:r>
          </a:p>
          <a:p>
            <a:pPr eaLnBrk="1" hangingPunct="1"/>
            <a:r>
              <a:rPr lang="en-GB" altLang="en-US"/>
              <a:t>	The rising water also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landslides, triggering tsunamis.</a:t>
            </a:r>
          </a:p>
          <a:p>
            <a:pPr eaLnBrk="1" hangingPunct="1"/>
            <a:r>
              <a:rPr lang="en-GB" altLang="en-US"/>
              <a:t>	Pressure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the rock to fracture and there is an upward movement of land between parallel faults.</a:t>
            </a:r>
          </a:p>
          <a:p>
            <a:pPr eaLnBrk="1" hangingPunct="1"/>
            <a:r>
              <a:rPr lang="en-GB" altLang="en-US"/>
              <a:t>	Joints are enlarged through chemical weathering and this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the edges of the blocks to become rounded.</a:t>
            </a:r>
          </a:p>
          <a:p>
            <a:pPr eaLnBrk="1" hangingPunct="1"/>
            <a:r>
              <a:rPr lang="en-GB" altLang="en-US"/>
              <a:t>	As well as adding to the weight of the material, water also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some soil particles to swell.</a:t>
            </a:r>
          </a:p>
          <a:p>
            <a:pPr eaLnBrk="1" hangingPunct="1"/>
            <a:r>
              <a:rPr lang="en-GB" altLang="en-US"/>
              <a:t>	This swelling </a:t>
            </a:r>
            <a:r>
              <a:rPr lang="en-GB" altLang="en-US" b="1">
                <a:solidFill>
                  <a:srgbClr val="FF3300"/>
                </a:solidFill>
              </a:rPr>
              <a:t>causes</a:t>
            </a:r>
            <a:r>
              <a:rPr lang="en-GB" altLang="en-US"/>
              <a:t> nearby particles to move and it lubricates the soil, making it more likely to move downslope.</a:t>
            </a:r>
          </a:p>
        </p:txBody>
      </p:sp>
    </p:spTree>
    <p:extLst>
      <p:ext uri="{BB962C8B-B14F-4D97-AF65-F5344CB8AC3E}">
        <p14:creationId xmlns:p14="http://schemas.microsoft.com/office/powerpoint/2010/main" val="1155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‘causes’ - structures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ph idx="1"/>
          </p:nvPr>
        </p:nvGraphicFramePr>
        <p:xfrm>
          <a:off x="1403350" y="2133600"/>
          <a:ext cx="6346825" cy="1871663"/>
        </p:xfrm>
        <a:graphic>
          <a:graphicData uri="http://schemas.openxmlformats.org/drawingml/2006/table">
            <a:tbl>
              <a:tblPr/>
              <a:tblGrid>
                <a:gridCol w="2098675"/>
                <a:gridCol w="4248150"/>
              </a:tblGrid>
              <a:tr h="6477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‘X’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‘y’ to be ________-ed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‘y’ to + infinitive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(noun phrase) (of ‘y’)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7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altLang="en-US" smtClean="0"/>
              <a:t>Cause and effect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71500"/>
            <a:ext cx="5364163" cy="60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u="sng"/>
          </a:p>
          <a:p>
            <a:pPr eaLnBrk="1" hangingPunct="1"/>
            <a:r>
              <a:rPr lang="en-US" altLang="en-US" sz="1600" u="sng"/>
              <a:t>verb phrases – cause</a:t>
            </a:r>
          </a:p>
          <a:p>
            <a:pPr eaLnBrk="1" hangingPunct="1"/>
            <a:endParaRPr lang="en-US" altLang="en-US" sz="1600" u="sng"/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cause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Compression of rock causes shock waves to spread out from the focus of an earthquake.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result in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This results in heavy leaching, which deprives tree roots devastated by acid of the nutrients they</a:t>
            </a:r>
          </a:p>
          <a:p>
            <a:pPr eaLnBrk="1" hangingPunct="1"/>
            <a:r>
              <a:rPr lang="en-GB" altLang="en-US"/>
              <a:t>need.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lead to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Describe how plate movements lead to the formation of earthquakes.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be responsible for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Tourism has been largely responsible for development of a new airport and a ski run.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give rise to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Good rainfall and summer heat give rise to prosperous agriculture.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trigger off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Building or quarrying can sometimes trigger off a landslide.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create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Cloudless skies create high daytime temperatures and high pressure.</a:t>
            </a:r>
          </a:p>
          <a:p>
            <a:pPr eaLnBrk="1" hangingPunct="1"/>
            <a:r>
              <a:rPr lang="en-GB" altLang="en-US" b="1">
                <a:solidFill>
                  <a:srgbClr val="FF3300"/>
                </a:solidFill>
              </a:rPr>
              <a:t>generate</a:t>
            </a:r>
            <a:r>
              <a:rPr lang="en-GB" altLang="en-US">
                <a:solidFill>
                  <a:srgbClr val="FF3300"/>
                </a:solidFill>
              </a:rPr>
              <a:t>:</a:t>
            </a:r>
            <a:r>
              <a:rPr lang="en-GB" altLang="en-US"/>
              <a:t> Running water turns wheels called turbines which generate electricity.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881063"/>
            <a:ext cx="35750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>cause-effect adverbs and conjunctions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63373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cause-effect verbs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27233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cause-effect noun phrases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554513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Biodiversity – habitat and species loss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7638"/>
            <a:ext cx="4864986" cy="4525963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4" y="1309689"/>
            <a:ext cx="4319885" cy="250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4" y="3811585"/>
            <a:ext cx="4319885" cy="23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8960" y="6488668"/>
            <a:ext cx="652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6 – Discuss the causes and consequences of habit loss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employers say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234" y="1878805"/>
            <a:ext cx="5471609" cy="37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9772" y="54161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The Importance of Soft Skills in Entry-Level Employment and Postsecondary Success: Perspectives from Employers and Community Colleges, Seattle Jobs Initiative 2013</a:t>
            </a:r>
          </a:p>
        </p:txBody>
      </p:sp>
    </p:spTree>
    <p:extLst>
      <p:ext uri="{BB962C8B-B14F-4D97-AF65-F5344CB8AC3E}">
        <p14:creationId xmlns:p14="http://schemas.microsoft.com/office/powerpoint/2010/main" val="18612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TrashedWorld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en-GB" dirty="0" smtClean="0"/>
              <a:t>Data handling – analysing / concluding / presenting</a:t>
            </a:r>
          </a:p>
          <a:p>
            <a:r>
              <a:rPr lang="en-GB" dirty="0" smtClean="0"/>
              <a:t>Interviewing </a:t>
            </a:r>
            <a:r>
              <a:rPr lang="en-GB" dirty="0"/>
              <a:t>– direct / indirect questions </a:t>
            </a:r>
          </a:p>
          <a:p>
            <a:pPr lvl="1"/>
            <a:r>
              <a:rPr lang="en-GB" dirty="0"/>
              <a:t>(talking to the public, businesses, officials)</a:t>
            </a:r>
            <a:endParaRPr lang="en-US" dirty="0"/>
          </a:p>
          <a:p>
            <a:r>
              <a:rPr lang="en-GB" dirty="0"/>
              <a:t>Lobbying – formal letter writing </a:t>
            </a:r>
          </a:p>
          <a:p>
            <a:pPr lvl="1"/>
            <a:r>
              <a:rPr lang="en-GB" dirty="0"/>
              <a:t>(writing to corporates and municipalities)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2534" y="5373216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 action="ppaction://hlinkfile"/>
              </a:rPr>
              <a:t>TrashedWorld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1 TrashedWorld – exchange about waste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101725"/>
            <a:ext cx="8229600" cy="5149850"/>
          </a:xfrm>
        </p:spPr>
        <p:txBody>
          <a:bodyPr/>
          <a:lstStyle/>
          <a:p>
            <a:r>
              <a:rPr lang="en-GB" altLang="en-US" smtClean="0"/>
              <a:t>Launched January 2016 now with 450 schools in 65 countries around the world.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147888"/>
            <a:ext cx="41052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3260725" y="5673725"/>
            <a:ext cx="262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www.trashedworld.com</a:t>
            </a: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9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TrashedWorld – exchange about waste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5375"/>
            <a:ext cx="8229600" cy="5149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dirty="0" smtClean="0"/>
              <a:t>Explore locally</a:t>
            </a:r>
          </a:p>
          <a:p>
            <a:pPr lvl="1">
              <a:defRPr/>
            </a:pPr>
            <a:r>
              <a:rPr lang="en-GB" altLang="en-US" dirty="0" smtClean="0"/>
              <a:t>Your own life</a:t>
            </a:r>
          </a:p>
          <a:p>
            <a:pPr lvl="1">
              <a:defRPr/>
            </a:pPr>
            <a:r>
              <a:rPr lang="en-GB" altLang="en-US" dirty="0" smtClean="0"/>
              <a:t>Your family’s life</a:t>
            </a:r>
          </a:p>
          <a:p>
            <a:pPr lvl="1">
              <a:defRPr/>
            </a:pPr>
            <a:r>
              <a:rPr lang="en-GB" altLang="en-US" dirty="0" smtClean="0"/>
              <a:t>Your school, community, town</a:t>
            </a:r>
          </a:p>
          <a:p>
            <a:pPr lvl="1">
              <a:defRPr/>
            </a:pPr>
            <a:r>
              <a:rPr lang="en-GB" altLang="en-US" dirty="0" smtClean="0"/>
              <a:t>Your country</a:t>
            </a:r>
          </a:p>
          <a:p>
            <a:pPr>
              <a:defRPr/>
            </a:pPr>
            <a:r>
              <a:rPr lang="en-GB" altLang="en-US" dirty="0" smtClean="0"/>
              <a:t>Exchange globally</a:t>
            </a:r>
          </a:p>
          <a:p>
            <a:pPr lvl="1">
              <a:defRPr/>
            </a:pPr>
            <a:r>
              <a:rPr lang="en-GB" altLang="en-US" dirty="0" smtClean="0"/>
              <a:t>Students in another country</a:t>
            </a:r>
          </a:p>
          <a:p>
            <a:pPr lvl="1">
              <a:defRPr/>
            </a:pPr>
            <a:r>
              <a:rPr lang="en-GB" altLang="en-US" dirty="0" smtClean="0"/>
              <a:t>Their family’s life</a:t>
            </a:r>
          </a:p>
          <a:p>
            <a:pPr lvl="1">
              <a:defRPr/>
            </a:pPr>
            <a:r>
              <a:rPr lang="en-GB" altLang="en-US" dirty="0" smtClean="0"/>
              <a:t>Their school, community, town</a:t>
            </a:r>
          </a:p>
          <a:p>
            <a:pPr lvl="1">
              <a:defRPr/>
            </a:pPr>
            <a:r>
              <a:rPr lang="en-GB" altLang="en-US" dirty="0" smtClean="0"/>
              <a:t>Their country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0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TrashedWorld – exchange about waste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47850"/>
            <a:ext cx="7381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TrashedWorld – exchange about waste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554163"/>
            <a:ext cx="8229600" cy="5149850"/>
          </a:xfrm>
        </p:spPr>
        <p:txBody>
          <a:bodyPr/>
          <a:lstStyle/>
          <a:p>
            <a:r>
              <a:rPr lang="en-GB" altLang="en-US" sz="2600" smtClean="0"/>
              <a:t>USA – 230m tonnes per year </a:t>
            </a:r>
            <a:endParaRPr lang="en-US" altLang="en-US" sz="2600" smtClean="0"/>
          </a:p>
          <a:p>
            <a:r>
              <a:rPr lang="en-GB" altLang="en-US" sz="2600" smtClean="0"/>
              <a:t>China – 300m tonnes per year</a:t>
            </a:r>
            <a:endParaRPr lang="en-US" altLang="en-US" sz="2600" smtClean="0"/>
          </a:p>
          <a:p>
            <a:r>
              <a:rPr lang="en-GB" altLang="en-US" sz="2600" smtClean="0"/>
              <a:t>Russia – 200m tonnes per year</a:t>
            </a:r>
            <a:endParaRPr lang="en-US" altLang="en-US" sz="2600" smtClean="0"/>
          </a:p>
          <a:p>
            <a:r>
              <a:rPr lang="en-GB" altLang="en-US" sz="2600" smtClean="0"/>
              <a:t>Germany – 51m tonnes per year</a:t>
            </a:r>
            <a:endParaRPr lang="en-US" altLang="en-US" sz="2600" smtClean="0"/>
          </a:p>
          <a:p>
            <a:r>
              <a:rPr lang="en-GB" altLang="en-US" sz="2600" smtClean="0"/>
              <a:t>UK – 31m tonnes per year</a:t>
            </a:r>
            <a:endParaRPr lang="en-US" altLang="en-US" sz="2600" smtClean="0"/>
          </a:p>
          <a:p>
            <a:r>
              <a:rPr lang="en-GB" altLang="en-US" sz="2600" smtClean="0"/>
              <a:t>Mexico – 39m tonnes per year</a:t>
            </a:r>
            <a:endParaRPr lang="en-US" altLang="en-US" sz="2600" smtClean="0"/>
          </a:p>
          <a:p>
            <a:r>
              <a:rPr lang="en-GB" altLang="en-US" sz="2600" smtClean="0"/>
              <a:t>Spain – 21m tonnes per year</a:t>
            </a:r>
            <a:endParaRPr lang="en-US" altLang="en-US" sz="2600" smtClean="0"/>
          </a:p>
          <a:p>
            <a:r>
              <a:rPr lang="en-GB" altLang="en-US" sz="2600" smtClean="0"/>
              <a:t>Australia – 14m tonnes per year</a:t>
            </a:r>
            <a:endParaRPr lang="en-US" altLang="en-US" sz="2600" smtClean="0"/>
          </a:p>
          <a:p>
            <a:r>
              <a:rPr lang="en-GB" altLang="en-US" sz="2600" smtClean="0"/>
              <a:t>Argentina – 14m tonnes per year</a:t>
            </a:r>
            <a:endParaRPr lang="en-US" altLang="en-US" sz="2600" smtClean="0"/>
          </a:p>
          <a:p>
            <a:r>
              <a:rPr lang="en-GB" altLang="en-US" sz="2600" smtClean="0"/>
              <a:t>Canada – 27m tonnes per year</a:t>
            </a: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2424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n-GB" altLang="en-US" smtClean="0"/>
              <a:t>Exchange content projects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342900" lvl="1" indent="0">
              <a:buFont typeface="Wingdings" panose="05000000000000000000" pitchFamily="2" charset="2"/>
              <a:buNone/>
            </a:pPr>
            <a:r>
              <a:rPr lang="en-GB" altLang="en-US" smtClean="0"/>
              <a:t>Lebanon</a:t>
            </a:r>
          </a:p>
        </p:txBody>
      </p:sp>
      <p:pic>
        <p:nvPicPr>
          <p:cNvPr id="3" name="3-local-proble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33513"/>
            <a:ext cx="579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Garamond" panose="02020404030301010803" pitchFamily="18" charset="0"/>
              </a:rPr>
              <a:t>www.factworld.info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r>
              <a:rPr lang="en-GB" altLang="en-US" smtClean="0"/>
              <a:t>Exchange content projects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342900" lvl="1" indent="0">
              <a:buFont typeface="Wingdings" panose="05000000000000000000" pitchFamily="2" charset="2"/>
              <a:buNone/>
            </a:pPr>
            <a:r>
              <a:rPr lang="en-GB" altLang="en-US" smtClean="0"/>
              <a:t>Lebanon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54150"/>
            <a:ext cx="53435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4" y="26738"/>
            <a:ext cx="9121846" cy="5896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PS – ‘</a:t>
            </a:r>
            <a:r>
              <a:rPr lang="en-GB" dirty="0" err="1" smtClean="0"/>
              <a:t>Litterati</a:t>
            </a:r>
            <a:r>
              <a:rPr lang="en-GB" dirty="0" smtClean="0"/>
              <a:t>’ – write to the producers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616353"/>
            <a:ext cx="7487793" cy="6125015"/>
          </a:xfrm>
        </p:spPr>
      </p:pic>
    </p:spTree>
    <p:extLst>
      <p:ext uri="{BB962C8B-B14F-4D97-AF65-F5344CB8AC3E}">
        <p14:creationId xmlns:p14="http://schemas.microsoft.com/office/powerpoint/2010/main" val="3440306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1398"/>
            <a:ext cx="89644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smtClean="0">
                <a:latin typeface="+mj-lt"/>
                <a:ea typeface="+mj-ea"/>
                <a:cs typeface="+mj-cs"/>
              </a:rPr>
              <a:t>Conclusions:</a:t>
            </a:r>
            <a:br>
              <a:rPr lang="en-GB" sz="3300" dirty="0" smtClean="0">
                <a:latin typeface="+mj-lt"/>
                <a:ea typeface="+mj-ea"/>
                <a:cs typeface="+mj-cs"/>
              </a:rPr>
            </a:br>
            <a:r>
              <a:rPr lang="en-GB" sz="3300" dirty="0" smtClean="0">
                <a:latin typeface="+mj-lt"/>
                <a:ea typeface="+mj-ea"/>
                <a:cs typeface="+mj-cs"/>
              </a:rPr>
              <a:t>Place language in meaningful skills </a:t>
            </a:r>
            <a:r>
              <a:rPr lang="en-GB" sz="3300" dirty="0" smtClean="0">
                <a:latin typeface="+mj-lt"/>
                <a:ea typeface="+mj-ea"/>
                <a:cs typeface="+mj-cs"/>
              </a:rPr>
              <a:t>work… </a:t>
            </a:r>
          </a:p>
          <a:p>
            <a:r>
              <a:rPr lang="en-GB" sz="3300" dirty="0" smtClean="0">
                <a:latin typeface="+mj-lt"/>
                <a:ea typeface="+mj-ea"/>
                <a:cs typeface="+mj-cs"/>
              </a:rPr>
              <a:t>(and you make connections with wider curriculum)</a:t>
            </a:r>
            <a:endParaRPr lang="en-GB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564904"/>
            <a:ext cx="2786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rial" pitchFamily="34" charset="0"/>
                <a:cs typeface="Arial" pitchFamily="34" charset="0"/>
              </a:rPr>
              <a:t>1 Verbal communication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2 Teamwork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3 Commercial awareness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4 Analysing and investigating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5 Initiative / Self-motivation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6 Drive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7 Written communication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8 Planning &amp; organising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9 Flexibility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10 Time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4365104"/>
            <a:ext cx="4875644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500" dirty="0">
                <a:latin typeface="Arial" pitchFamily="34" charset="0"/>
                <a:cs typeface="Arial" pitchFamily="34" charset="0"/>
              </a:rPr>
              <a:t>global skills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negotiating &amp; persuading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leadership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numeracy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computing skills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self-awareness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confidence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lifelong learning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stress tolerance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integrity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independence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developing professionalism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action planning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decision-making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interpersonal sensitivity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16771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Links</a:t>
            </a:r>
            <a:endParaRPr lang="bg-BG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hlinkClick r:id="rId2"/>
              </a:rPr>
              <a:t>factworld@yahoogroups.com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e-group with </a:t>
            </a:r>
            <a:r>
              <a:rPr lang="en-US" altLang="en-US" dirty="0" smtClean="0"/>
              <a:t>3500+ </a:t>
            </a:r>
            <a:r>
              <a:rPr lang="en-US" altLang="en-US" dirty="0"/>
              <a:t>teachers around the </a:t>
            </a:r>
            <a:r>
              <a:rPr lang="en-US" altLang="en-US" dirty="0" smtClean="0"/>
              <a:t>world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hlinkClick r:id="rId3"/>
              </a:rPr>
              <a:t>www.factworld.info</a:t>
            </a: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(Forum </a:t>
            </a:r>
            <a:r>
              <a:rPr lang="en-US" altLang="en-US" dirty="0"/>
              <a:t>for </a:t>
            </a:r>
            <a:r>
              <a:rPr lang="en-US" altLang="en-US" dirty="0" smtClean="0"/>
              <a:t>Across </a:t>
            </a:r>
            <a:r>
              <a:rPr lang="en-US" altLang="en-US" dirty="0"/>
              <a:t>the </a:t>
            </a:r>
            <a:r>
              <a:rPr lang="en-US" altLang="en-US" dirty="0" smtClean="0"/>
              <a:t>Curriculum Teaching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hlinkClick r:id="rId4"/>
              </a:rPr>
              <a:t>www.scienceacross.org</a:t>
            </a: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Science Across the </a:t>
            </a:r>
            <a:r>
              <a:rPr lang="en-US" altLang="en-US" dirty="0" smtClean="0"/>
              <a:t>World </a:t>
            </a:r>
          </a:p>
          <a:p>
            <a:pPr>
              <a:lnSpc>
                <a:spcPct val="90000"/>
              </a:lnSpc>
            </a:pPr>
            <a:r>
              <a:rPr lang="en-GB" altLang="en-US" dirty="0" err="1" smtClean="0">
                <a:hlinkClick r:id="rId5"/>
              </a:rPr>
              <a:t>www.trashedworld.com</a:t>
            </a:r>
            <a:r>
              <a:rPr lang="en-GB" altLang="en-US" dirty="0" smtClean="0"/>
              <a:t> </a:t>
            </a: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TrashedWorld</a:t>
            </a: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life skills?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01670" y="2132856"/>
            <a:ext cx="5346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u="sng" dirty="0"/>
              <a:t>personal management</a:t>
            </a:r>
            <a:r>
              <a:rPr lang="en-US" sz="1350" dirty="0"/>
              <a:t> and </a:t>
            </a:r>
            <a:r>
              <a:rPr lang="en-US" sz="1350" u="sng" dirty="0"/>
              <a:t>social skills</a:t>
            </a:r>
            <a:r>
              <a:rPr lang="en-US" sz="1350" dirty="0"/>
              <a:t> which are necessary for adequate functioning on an independent basis</a:t>
            </a:r>
          </a:p>
          <a:p>
            <a:pPr algn="r"/>
            <a:r>
              <a:rPr lang="en-US" sz="1350" dirty="0"/>
              <a:t>International Bureau of Education</a:t>
            </a:r>
            <a:endParaRPr lang="en-GB" sz="135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01670" y="3037156"/>
            <a:ext cx="5454606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/>
              <a:t>Life skills education is designed to facilitate the practice and reinforcement of </a:t>
            </a:r>
            <a:r>
              <a:rPr lang="en-US" sz="1350" u="sng" dirty="0"/>
              <a:t>psychosocial skills</a:t>
            </a:r>
            <a:r>
              <a:rPr lang="en-US" sz="1350" dirty="0"/>
              <a:t> in a culturally and developmentally appropriate way; it contributes to the promotion of personal and social development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/>
              <a:t>World Health Organisation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1670" y="4077072"/>
            <a:ext cx="53465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It is evident that in addition to practical and vocational skills, other types of skills such as </a:t>
            </a:r>
            <a:r>
              <a:rPr lang="en-US" sz="1350" i="1" dirty="0"/>
              <a:t>social,</a:t>
            </a:r>
            <a:r>
              <a:rPr lang="en-US" sz="1350" dirty="0"/>
              <a:t> </a:t>
            </a:r>
            <a:r>
              <a:rPr lang="en-US" sz="1350" i="1" dirty="0"/>
              <a:t>individual </a:t>
            </a:r>
            <a:r>
              <a:rPr lang="en-US" sz="1350" dirty="0"/>
              <a:t>and </a:t>
            </a:r>
            <a:r>
              <a:rPr lang="en-US" sz="1350" i="1" dirty="0"/>
              <a:t>reflective skills </a:t>
            </a:r>
            <a:r>
              <a:rPr lang="en-US" sz="1350" dirty="0"/>
              <a:t>are also needed. Life skills programmes emphasise abilities that help to facilitate </a:t>
            </a:r>
            <a:r>
              <a:rPr lang="en-US" sz="1350" u="sng" dirty="0"/>
              <a:t>communication</a:t>
            </a:r>
            <a:r>
              <a:rPr lang="en-US" sz="1350" dirty="0"/>
              <a:t>, </a:t>
            </a:r>
            <a:r>
              <a:rPr lang="en-US" sz="1350" u="sng" dirty="0"/>
              <a:t>negotiation</a:t>
            </a:r>
            <a:r>
              <a:rPr lang="en-US" sz="1350" dirty="0"/>
              <a:t>, to </a:t>
            </a:r>
            <a:r>
              <a:rPr lang="en-US" sz="1350" u="sng" dirty="0"/>
              <a:t>think critically</a:t>
            </a:r>
            <a:r>
              <a:rPr lang="en-US" sz="1350" dirty="0"/>
              <a:t> and </a:t>
            </a:r>
            <a:r>
              <a:rPr lang="en-US" sz="1350" u="sng" dirty="0"/>
              <a:t>solve problems</a:t>
            </a:r>
            <a:r>
              <a:rPr lang="en-US" sz="1350" dirty="0"/>
              <a:t> and </a:t>
            </a:r>
            <a:r>
              <a:rPr lang="en-US" sz="1350" u="sng" dirty="0"/>
              <a:t>make independent decisions</a:t>
            </a:r>
            <a:r>
              <a:rPr lang="en-US" sz="1350" dirty="0"/>
              <a:t>. </a:t>
            </a:r>
          </a:p>
          <a:p>
            <a:pPr algn="r"/>
            <a:r>
              <a:rPr lang="en-US" sz="1350" dirty="0"/>
              <a:t>UNESCO Institute for Education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753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lacking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85" y="1597316"/>
            <a:ext cx="5364212" cy="396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97793" y="5562169"/>
            <a:ext cx="35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UK Commission for Employment and Skills Report, 2014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4834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6264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latin typeface="+mj-lt"/>
                <a:ea typeface="+mj-ea"/>
                <a:cs typeface="+mj-cs"/>
              </a:rPr>
              <a:t>Top ten skills that employers want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89" y="980728"/>
            <a:ext cx="2786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rial" pitchFamily="34" charset="0"/>
                <a:cs typeface="Arial" pitchFamily="34" charset="0"/>
              </a:rPr>
              <a:t>1 Verbal communication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2 Teamwork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3 Commercial awareness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4 Analysing and investigating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5 Initiative / Self-motivation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6 Drive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7 Written communication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8 Planning &amp; organising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9 Flexibility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10 Time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6381328"/>
            <a:ext cx="3851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/>
              <a:t>University of Kent study of multiple surveys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5876" y="2991728"/>
            <a:ext cx="5421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Other skills seen as important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5876" y="3717032"/>
            <a:ext cx="4875644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500" dirty="0">
                <a:latin typeface="Arial" pitchFamily="34" charset="0"/>
                <a:cs typeface="Arial" pitchFamily="34" charset="0"/>
              </a:rPr>
              <a:t>global skills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negotiating &amp; persuading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leadership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numeracy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computing skills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self-awareness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confidence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lifelong learning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stress tolerance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integrity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independence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developing professionalism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action planning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decision-making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interpersonal sensitivity</a:t>
            </a:r>
          </a:p>
          <a:p>
            <a:r>
              <a:rPr lang="en-GB" sz="1500" dirty="0">
                <a:latin typeface="Arial" pitchFamily="34" charset="0"/>
                <a:cs typeface="Arial" pitchFamily="34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22293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model for intercultural communicative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Culture </a:t>
            </a:r>
            <a:r>
              <a:rPr lang="en-GB" dirty="0"/>
              <a:t>A and Culture B</a:t>
            </a: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13838" y="3212976"/>
          <a:ext cx="2808312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 smtClean="0"/>
                        <a:t>AA</a:t>
                      </a:r>
                      <a:endParaRPr lang="en-GB" sz="3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 smtClean="0"/>
                        <a:t>BA</a:t>
                      </a:r>
                      <a:endParaRPr lang="en-GB" sz="3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sz="3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en-GB" sz="3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  <a:endParaRPr lang="en-GB" sz="3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8056" y="3374995"/>
            <a:ext cx="14251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Know how your own culture sees itself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2151" y="3374995"/>
            <a:ext cx="14251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Know how other culture sees your 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8056" y="4455115"/>
            <a:ext cx="14251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Know how your culture sees other 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2151" y="4558990"/>
            <a:ext cx="1425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Know how other culture sees itself</a:t>
            </a:r>
          </a:p>
        </p:txBody>
      </p:sp>
    </p:spTree>
    <p:extLst>
      <p:ext uri="{BB962C8B-B14F-4D97-AF65-F5344CB8AC3E}">
        <p14:creationId xmlns:p14="http://schemas.microsoft.com/office/powerpoint/2010/main" val="37578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Making </a:t>
            </a:r>
            <a:r>
              <a:rPr lang="en-GB" dirty="0" smtClean="0"/>
              <a:t>language </a:t>
            </a:r>
            <a:r>
              <a:rPr lang="en-GB" dirty="0"/>
              <a:t>meaningful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identifying </a:t>
            </a:r>
            <a:r>
              <a:rPr lang="en-GB" dirty="0"/>
              <a:t>structures of content and concepts in order to embed patterns of </a:t>
            </a:r>
            <a:r>
              <a:rPr lang="en-GB" dirty="0" smtClean="0"/>
              <a:t>language</a:t>
            </a:r>
            <a:endParaRPr lang="en-US" dirty="0"/>
          </a:p>
          <a:p>
            <a:r>
              <a:rPr lang="en-GB" dirty="0" smtClean="0"/>
              <a:t>identifying key skills </a:t>
            </a:r>
            <a:r>
              <a:rPr lang="en-GB" dirty="0"/>
              <a:t>and the </a:t>
            </a:r>
            <a:r>
              <a:rPr lang="en-GB" dirty="0" smtClean="0"/>
              <a:t>accompanying language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- Ethnographic </a:t>
            </a:r>
            <a:r>
              <a:rPr lang="en-GB" dirty="0"/>
              <a:t>skills in the language classroom (making observations, researching, data collection, </a:t>
            </a:r>
            <a:r>
              <a:rPr lang="en-GB" dirty="0" smtClean="0"/>
              <a:t>data </a:t>
            </a:r>
            <a:r>
              <a:rPr lang="en-GB" dirty="0"/>
              <a:t>presentation, drawing conclusions, comparing data sets)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- Science </a:t>
            </a:r>
            <a:r>
              <a:rPr lang="en-GB" dirty="0"/>
              <a:t>Across the World (issues in society: keeping healthy, healthy eating, protecting the environment, waste, climate change, air pollution, road safety) 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- TrashedWorld </a:t>
            </a:r>
            <a:r>
              <a:rPr lang="en-GB" dirty="0"/>
              <a:t>(paper, metal, glass, plastic, organic waste, consumption, incineration, landfill, recycling, reusing, refusing)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1700</Words>
  <Application>Microsoft Office PowerPoint</Application>
  <PresentationFormat>On-screen Show (4:3)</PresentationFormat>
  <Paragraphs>317</Paragraphs>
  <Slides>49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Garamond</vt:lpstr>
      <vt:lpstr>Monotype Sorts</vt:lpstr>
      <vt:lpstr>Times New Roman</vt:lpstr>
      <vt:lpstr>Wingdings</vt:lpstr>
      <vt:lpstr>Office Theme</vt:lpstr>
      <vt:lpstr>Soft Skills – a bridge between language CLIL and content CLIL</vt:lpstr>
      <vt:lpstr>Context</vt:lpstr>
      <vt:lpstr>European context</vt:lpstr>
      <vt:lpstr>What employers say</vt:lpstr>
      <vt:lpstr>What are life skills?</vt:lpstr>
      <vt:lpstr>Skills lacking</vt:lpstr>
      <vt:lpstr>PowerPoint Presentation</vt:lpstr>
      <vt:lpstr>A model for intercultural communicative education</vt:lpstr>
      <vt:lpstr>Making language meaningful  in context</vt:lpstr>
      <vt:lpstr>From concepts to language</vt:lpstr>
      <vt:lpstr>PowerPoint Presentation</vt:lpstr>
      <vt:lpstr>PowerPoint Presentation</vt:lpstr>
      <vt:lpstr>PowerPoint Presentation</vt:lpstr>
      <vt:lpstr>The Exchange Form</vt:lpstr>
      <vt:lpstr>Sample Exchange Form - Bulgaria</vt:lpstr>
      <vt:lpstr>Daily diet – habits and adverbs</vt:lpstr>
      <vt:lpstr>Who eats the most ice cream?</vt:lpstr>
      <vt:lpstr>Analysing data - comparative / superlative adjectives / drawing conclusions</vt:lpstr>
      <vt:lpstr>Researching Country Data - Bulgaria</vt:lpstr>
      <vt:lpstr>Accidents and Deaths in Young People</vt:lpstr>
      <vt:lpstr>Road deaths in Malta</vt:lpstr>
      <vt:lpstr>What is this?</vt:lpstr>
      <vt:lpstr>Taste buds</vt:lpstr>
      <vt:lpstr>What can we survey in a group?</vt:lpstr>
      <vt:lpstr>Your own GM person</vt:lpstr>
      <vt:lpstr>Product</vt:lpstr>
      <vt:lpstr>The language of heredity</vt:lpstr>
      <vt:lpstr>PowerPoint Presentation</vt:lpstr>
      <vt:lpstr>PowerPoint Presentation</vt:lpstr>
      <vt:lpstr>PowerPoint Presentation</vt:lpstr>
      <vt:lpstr>Biodiversity – habitat and species loss</vt:lpstr>
      <vt:lpstr>Cause and effect language</vt:lpstr>
      <vt:lpstr>‘causes’</vt:lpstr>
      <vt:lpstr>‘causes’ - structures</vt:lpstr>
      <vt:lpstr>Cause and effect</vt:lpstr>
      <vt:lpstr>cause-effect adverbs and conjunctions</vt:lpstr>
      <vt:lpstr>cause-effect verbs</vt:lpstr>
      <vt:lpstr>cause-effect noun phrases</vt:lpstr>
      <vt:lpstr>Biodiversity – habitat and species loss</vt:lpstr>
      <vt:lpstr>TrashedWorld</vt:lpstr>
      <vt:lpstr>1 TrashedWorld – exchange about waste </vt:lpstr>
      <vt:lpstr>TrashedWorld – exchange about waste </vt:lpstr>
      <vt:lpstr>TrashedWorld – exchange about waste</vt:lpstr>
      <vt:lpstr>TrashedWorld – exchange about waste</vt:lpstr>
      <vt:lpstr>Exchange content projects</vt:lpstr>
      <vt:lpstr>Exchange content projects</vt:lpstr>
      <vt:lpstr>PS – ‘Litterati’ – write to the producers</vt:lpstr>
      <vt:lpstr>PowerPoint Presentation</vt:lpstr>
      <vt:lpstr>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curriculum for an  international education</dc:title>
  <dc:creator>keith</dc:creator>
  <cp:lastModifiedBy>Keith Kelly</cp:lastModifiedBy>
  <cp:revision>60</cp:revision>
  <cp:lastPrinted>2017-11-22T09:19:02Z</cp:lastPrinted>
  <dcterms:created xsi:type="dcterms:W3CDTF">2014-09-30T11:24:51Z</dcterms:created>
  <dcterms:modified xsi:type="dcterms:W3CDTF">2018-10-22T07:39:30Z</dcterms:modified>
</cp:coreProperties>
</file>