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257" r:id="rId3"/>
    <p:sldId id="265" r:id="rId4"/>
    <p:sldId id="258" r:id="rId5"/>
    <p:sldId id="267" r:id="rId6"/>
    <p:sldId id="268" r:id="rId7"/>
    <p:sldId id="269" r:id="rId8"/>
    <p:sldId id="262" r:id="rId9"/>
    <p:sldId id="263" r:id="rId10"/>
    <p:sldId id="270" r:id="rId11"/>
    <p:sldId id="271" r:id="rId12"/>
    <p:sldId id="272" r:id="rId13"/>
    <p:sldId id="273" r:id="rId14"/>
    <p:sldId id="259" r:id="rId15"/>
    <p:sldId id="306" r:id="rId16"/>
    <p:sldId id="274" r:id="rId17"/>
    <p:sldId id="275" r:id="rId18"/>
    <p:sldId id="276" r:id="rId19"/>
    <p:sldId id="293" r:id="rId20"/>
    <p:sldId id="295" r:id="rId21"/>
    <p:sldId id="296" r:id="rId22"/>
    <p:sldId id="297" r:id="rId23"/>
    <p:sldId id="294" r:id="rId24"/>
    <p:sldId id="298" r:id="rId25"/>
    <p:sldId id="299" r:id="rId26"/>
    <p:sldId id="300" r:id="rId27"/>
    <p:sldId id="301" r:id="rId28"/>
    <p:sldId id="302" r:id="rId29"/>
    <p:sldId id="310" r:id="rId30"/>
    <p:sldId id="313" r:id="rId31"/>
    <p:sldId id="312" r:id="rId32"/>
    <p:sldId id="303" r:id="rId33"/>
    <p:sldId id="307" r:id="rId34"/>
    <p:sldId id="304" r:id="rId35"/>
    <p:sldId id="305" r:id="rId36"/>
    <p:sldId id="260" r:id="rId37"/>
    <p:sldId id="264"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70" d="100"/>
          <a:sy n="70" d="100"/>
        </p:scale>
        <p:origin x="738" y="72"/>
      </p:cViewPr>
      <p:guideLst/>
    </p:cSldViewPr>
  </p:slideViewPr>
  <p:notesTextViewPr>
    <p:cViewPr>
      <p:scale>
        <a:sx n="1" d="1"/>
        <a:sy n="1" d="1"/>
      </p:scale>
      <p:origin x="0" y="0"/>
    </p:cViewPr>
  </p:notesTextViewPr>
  <p:sorterViewPr>
    <p:cViewPr>
      <p:scale>
        <a:sx n="100" d="100"/>
        <a:sy n="100" d="100"/>
      </p:scale>
      <p:origin x="0" y="-377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Users\Robert%20Wildpert\Robert\HTL\CLIL\Produkt%20Life%20Cycle%20Data.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3457344390927923E-2"/>
          <c:y val="9.3219078951083029E-2"/>
          <c:w val="0.90353577309987099"/>
          <c:h val="0.85763001831257113"/>
        </c:manualLayout>
      </c:layout>
      <c:scatterChart>
        <c:scatterStyle val="smoothMarker"/>
        <c:varyColors val="0"/>
        <c:ser>
          <c:idx val="1"/>
          <c:order val="0"/>
          <c:tx>
            <c:strRef>
              <c:f>Data!$A$3</c:f>
              <c:strCache>
                <c:ptCount val="1"/>
                <c:pt idx="0">
                  <c:v>Profits</c:v>
                </c:pt>
              </c:strCache>
            </c:strRef>
          </c:tx>
          <c:spPr>
            <a:ln w="38100">
              <a:solidFill>
                <a:srgbClr val="FF0000"/>
              </a:solidFill>
            </a:ln>
          </c:spPr>
          <c:marker>
            <c:symbol val="none"/>
          </c:marker>
          <c:xVal>
            <c:numRef>
              <c:f>Data!$B$1:$L$1</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xVal>
          <c:yVal>
            <c:numRef>
              <c:f>Data!$B$3:$L$3</c:f>
              <c:numCache>
                <c:formatCode>General</c:formatCode>
                <c:ptCount val="11"/>
                <c:pt idx="0">
                  <c:v>-0.5</c:v>
                </c:pt>
                <c:pt idx="1">
                  <c:v>-0.5</c:v>
                </c:pt>
                <c:pt idx="2">
                  <c:v>-1.5</c:v>
                </c:pt>
                <c:pt idx="3">
                  <c:v>-0.4</c:v>
                </c:pt>
                <c:pt idx="4">
                  <c:v>0</c:v>
                </c:pt>
                <c:pt idx="5">
                  <c:v>1.5</c:v>
                </c:pt>
                <c:pt idx="6">
                  <c:v>3.5</c:v>
                </c:pt>
                <c:pt idx="7">
                  <c:v>4</c:v>
                </c:pt>
                <c:pt idx="8">
                  <c:v>3.8</c:v>
                </c:pt>
                <c:pt idx="9">
                  <c:v>1.2</c:v>
                </c:pt>
                <c:pt idx="10">
                  <c:v>0.2</c:v>
                </c:pt>
              </c:numCache>
            </c:numRef>
          </c:yVal>
          <c:smooth val="1"/>
        </c:ser>
        <c:dLbls>
          <c:showLegendKey val="0"/>
          <c:showVal val="0"/>
          <c:showCatName val="0"/>
          <c:showSerName val="0"/>
          <c:showPercent val="0"/>
          <c:showBubbleSize val="0"/>
        </c:dLbls>
        <c:axId val="374914672"/>
        <c:axId val="374917416"/>
      </c:scatterChart>
      <c:valAx>
        <c:axId val="374914672"/>
        <c:scaling>
          <c:orientation val="minMax"/>
        </c:scaling>
        <c:delete val="0"/>
        <c:axPos val="b"/>
        <c:title>
          <c:tx>
            <c:rich>
              <a:bodyPr/>
              <a:lstStyle/>
              <a:p>
                <a:pPr>
                  <a:defRPr/>
                </a:pPr>
                <a:r>
                  <a:rPr lang="en-US"/>
                  <a:t>Years</a:t>
                </a:r>
              </a:p>
            </c:rich>
          </c:tx>
          <c:layout/>
          <c:overlay val="0"/>
        </c:title>
        <c:numFmt formatCode="General" sourceLinked="1"/>
        <c:majorTickMark val="none"/>
        <c:minorTickMark val="none"/>
        <c:tickLblPos val="nextTo"/>
        <c:spPr>
          <a:ln w="25400"/>
        </c:spPr>
        <c:crossAx val="374917416"/>
        <c:crosses val="autoZero"/>
        <c:crossBetween val="midCat"/>
      </c:valAx>
      <c:valAx>
        <c:axId val="374917416"/>
        <c:scaling>
          <c:orientation val="minMax"/>
        </c:scaling>
        <c:delete val="0"/>
        <c:axPos val="l"/>
        <c:title>
          <c:tx>
            <c:rich>
              <a:bodyPr rot="-5400000" vert="horz"/>
              <a:lstStyle/>
              <a:p>
                <a:pPr>
                  <a:defRPr/>
                </a:pPr>
                <a:r>
                  <a:rPr lang="de-AT" dirty="0"/>
                  <a:t>Sales</a:t>
                </a:r>
                <a:r>
                  <a:rPr lang="de-AT" baseline="0" dirty="0"/>
                  <a:t> &amp; Profits in </a:t>
                </a:r>
                <a:r>
                  <a:rPr lang="de-AT" baseline="0" dirty="0" smtClean="0"/>
                  <a:t>Million </a:t>
                </a:r>
                <a:r>
                  <a:rPr lang="de-AT" baseline="0" dirty="0"/>
                  <a:t>€</a:t>
                </a:r>
                <a:endParaRPr lang="de-AT" dirty="0"/>
              </a:p>
            </c:rich>
          </c:tx>
          <c:layout/>
          <c:overlay val="0"/>
        </c:title>
        <c:numFmt formatCode="General" sourceLinked="1"/>
        <c:majorTickMark val="none"/>
        <c:minorTickMark val="none"/>
        <c:tickLblPos val="nextTo"/>
        <c:crossAx val="374914672"/>
        <c:crosses val="autoZero"/>
        <c:crossBetween val="midCat"/>
      </c:valAx>
      <c:spPr>
        <a:noFill/>
        <a:ln w="25400">
          <a:noFill/>
        </a:ln>
      </c:spPr>
    </c:plotArea>
    <c:legend>
      <c:legendPos val="b"/>
      <c:layout>
        <c:manualLayout>
          <c:xMode val="edge"/>
          <c:yMode val="edge"/>
          <c:x val="0.16536781479648671"/>
          <c:y val="0.21824274601988602"/>
          <c:w val="0.19214374375360604"/>
          <c:h val="4.0785087958684747E-2"/>
        </c:manualLayout>
      </c:layout>
      <c:overlay val="0"/>
    </c:legend>
    <c:plotVisOnly val="1"/>
    <c:dispBlanksAs val="gap"/>
    <c:showDLblsOverMax val="0"/>
  </c:chart>
  <c:externalData r:id="rId2">
    <c:autoUpdate val="0"/>
  </c:externalData>
  <c:userShapes r:id="rId3"/>
</c:chartSpace>
</file>

<file path=ppt/drawings/_rels/drawing1.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image" Target="../media/image14.png"/><Relationship Id="rId1" Type="http://schemas.openxmlformats.org/officeDocument/2006/relationships/image" Target="../media/image13.png"/><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2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6.png"/></Relationships>
</file>

<file path=ppt/drawings/drawing1.xml><?xml version="1.0" encoding="utf-8"?>
<c:userShapes xmlns:c="http://schemas.openxmlformats.org/drawingml/2006/chart">
  <cdr:relSizeAnchor xmlns:cdr="http://schemas.openxmlformats.org/drawingml/2006/chartDrawing">
    <cdr:from>
      <cdr:x>0.68821</cdr:x>
      <cdr:y>0.182</cdr:y>
    </cdr:from>
    <cdr:to>
      <cdr:x>0.74459</cdr:x>
      <cdr:y>0.24838</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6277000" y="992235"/>
          <a:ext cx="514286" cy="361905"/>
        </a:xfrm>
        <a:prstGeom xmlns:a="http://schemas.openxmlformats.org/drawingml/2006/main" prst="rect">
          <a:avLst/>
        </a:prstGeom>
      </cdr:spPr>
    </cdr:pic>
  </cdr:relSizeAnchor>
  <cdr:relSizeAnchor xmlns:cdr="http://schemas.openxmlformats.org/drawingml/2006/chartDrawing">
    <cdr:from>
      <cdr:x>0.09609</cdr:x>
      <cdr:y>0.80188</cdr:y>
    </cdr:from>
    <cdr:to>
      <cdr:x>0.16396</cdr:x>
      <cdr:y>0.85429</cdr:y>
    </cdr:to>
    <cdr:pic>
      <cdr:nvPicPr>
        <cdr:cNvPr id="3" name="chart"/>
        <cdr:cNvPicPr>
          <a:picLocks xmlns:a="http://schemas.openxmlformats.org/drawingml/2006/main" noChangeAspect="1"/>
        </cdr:cNvPicPr>
      </cdr:nvPicPr>
      <cdr:blipFill>
        <a:blip xmlns:a="http://schemas.openxmlformats.org/drawingml/2006/main" xmlns:r="http://schemas.openxmlformats.org/officeDocument/2006/relationships" r:embed="rId2"/>
        <a:stretch xmlns:a="http://schemas.openxmlformats.org/drawingml/2006/main">
          <a:fillRect/>
        </a:stretch>
      </cdr:blipFill>
      <cdr:spPr>
        <a:xfrm xmlns:a="http://schemas.openxmlformats.org/drawingml/2006/main">
          <a:off x="876400" y="4371854"/>
          <a:ext cx="619048" cy="285714"/>
        </a:xfrm>
        <a:prstGeom xmlns:a="http://schemas.openxmlformats.org/drawingml/2006/main" prst="rect">
          <a:avLst/>
        </a:prstGeom>
      </cdr:spPr>
    </cdr:pic>
  </cdr:relSizeAnchor>
  <cdr:relSizeAnchor xmlns:cdr="http://schemas.openxmlformats.org/drawingml/2006/chartDrawing">
    <cdr:from>
      <cdr:x>0.11977</cdr:x>
      <cdr:y>0.90755</cdr:y>
    </cdr:from>
    <cdr:to>
      <cdr:x>0.20331</cdr:x>
      <cdr:y>0.94947</cdr:y>
    </cdr:to>
    <cdr:pic>
      <cdr:nvPicPr>
        <cdr:cNvPr id="4" name="chart"/>
        <cdr:cNvPicPr>
          <a:picLocks xmlns:a="http://schemas.openxmlformats.org/drawingml/2006/main" noChangeAspect="1"/>
        </cdr:cNvPicPr>
      </cdr:nvPicPr>
      <cdr:blipFill>
        <a:blip xmlns:a="http://schemas.openxmlformats.org/drawingml/2006/main" xmlns:r="http://schemas.openxmlformats.org/officeDocument/2006/relationships" r:embed="rId3"/>
        <a:stretch xmlns:a="http://schemas.openxmlformats.org/drawingml/2006/main">
          <a:fillRect/>
        </a:stretch>
      </cdr:blipFill>
      <cdr:spPr>
        <a:xfrm xmlns:a="http://schemas.openxmlformats.org/drawingml/2006/main">
          <a:off x="1092424" y="4947918"/>
          <a:ext cx="761905" cy="228571"/>
        </a:xfrm>
        <a:prstGeom xmlns:a="http://schemas.openxmlformats.org/drawingml/2006/main" prst="rect">
          <a:avLst/>
        </a:prstGeom>
      </cdr:spPr>
    </cdr:pic>
  </cdr:relSizeAnchor>
  <cdr:relSizeAnchor xmlns:cdr="http://schemas.openxmlformats.org/drawingml/2006/chartDrawing">
    <cdr:from>
      <cdr:x>0.2382</cdr:x>
      <cdr:y>0.90755</cdr:y>
    </cdr:from>
    <cdr:to>
      <cdr:x>0.34575</cdr:x>
      <cdr:y>0.95122</cdr:y>
    </cdr:to>
    <cdr:pic>
      <cdr:nvPicPr>
        <cdr:cNvPr id="5" name="chart"/>
        <cdr:cNvPicPr>
          <a:picLocks xmlns:a="http://schemas.openxmlformats.org/drawingml/2006/main" noChangeAspect="1"/>
        </cdr:cNvPicPr>
      </cdr:nvPicPr>
      <cdr:blipFill>
        <a:blip xmlns:a="http://schemas.openxmlformats.org/drawingml/2006/main" xmlns:r="http://schemas.openxmlformats.org/officeDocument/2006/relationships" r:embed="rId4"/>
        <a:stretch xmlns:a="http://schemas.openxmlformats.org/drawingml/2006/main">
          <a:fillRect/>
        </a:stretch>
      </cdr:blipFill>
      <cdr:spPr>
        <a:xfrm xmlns:a="http://schemas.openxmlformats.org/drawingml/2006/main">
          <a:off x="2172544" y="4947918"/>
          <a:ext cx="980952" cy="238095"/>
        </a:xfrm>
        <a:prstGeom xmlns:a="http://schemas.openxmlformats.org/drawingml/2006/main" prst="rect">
          <a:avLst/>
        </a:prstGeom>
      </cdr:spPr>
    </cdr:pic>
  </cdr:relSizeAnchor>
  <cdr:relSizeAnchor xmlns:cdr="http://schemas.openxmlformats.org/drawingml/2006/chartDrawing">
    <cdr:from>
      <cdr:x>0.26978</cdr:x>
      <cdr:y>0.8283</cdr:y>
    </cdr:from>
    <cdr:to>
      <cdr:x>0.34078</cdr:x>
      <cdr:y>0.86673</cdr:y>
    </cdr:to>
    <cdr:pic>
      <cdr:nvPicPr>
        <cdr:cNvPr id="6" name="chart"/>
        <cdr:cNvPicPr>
          <a:picLocks xmlns:a="http://schemas.openxmlformats.org/drawingml/2006/main" noChangeAspect="1"/>
        </cdr:cNvPicPr>
      </cdr:nvPicPr>
      <cdr:blipFill>
        <a:blip xmlns:a="http://schemas.openxmlformats.org/drawingml/2006/main" xmlns:r="http://schemas.openxmlformats.org/officeDocument/2006/relationships" r:embed="rId5"/>
        <a:stretch xmlns:a="http://schemas.openxmlformats.org/drawingml/2006/main">
          <a:fillRect/>
        </a:stretch>
      </cdr:blipFill>
      <cdr:spPr>
        <a:xfrm xmlns:a="http://schemas.openxmlformats.org/drawingml/2006/main">
          <a:off x="2460576" y="4515870"/>
          <a:ext cx="647619" cy="209524"/>
        </a:xfrm>
        <a:prstGeom xmlns:a="http://schemas.openxmlformats.org/drawingml/2006/main" prst="rect">
          <a:avLst/>
        </a:prstGeom>
      </cdr:spPr>
    </cdr:pic>
  </cdr:relSizeAnchor>
  <cdr:relSizeAnchor xmlns:cdr="http://schemas.openxmlformats.org/drawingml/2006/chartDrawing">
    <cdr:from>
      <cdr:x>0.30136</cdr:x>
      <cdr:y>0.76226</cdr:y>
    </cdr:from>
    <cdr:to>
      <cdr:x>0.38071</cdr:x>
      <cdr:y>0.80768</cdr:y>
    </cdr:to>
    <cdr:pic>
      <cdr:nvPicPr>
        <cdr:cNvPr id="7" name="chart"/>
        <cdr:cNvPicPr>
          <a:picLocks xmlns:a="http://schemas.openxmlformats.org/drawingml/2006/main" noChangeAspect="1"/>
        </cdr:cNvPicPr>
      </cdr:nvPicPr>
      <cdr:blipFill>
        <a:blip xmlns:a="http://schemas.openxmlformats.org/drawingml/2006/main" xmlns:r="http://schemas.openxmlformats.org/officeDocument/2006/relationships" r:embed="rId6"/>
        <a:stretch xmlns:a="http://schemas.openxmlformats.org/drawingml/2006/main">
          <a:fillRect/>
        </a:stretch>
      </cdr:blipFill>
      <cdr:spPr>
        <a:xfrm xmlns:a="http://schemas.openxmlformats.org/drawingml/2006/main">
          <a:off x="2748608" y="4155830"/>
          <a:ext cx="723810" cy="247619"/>
        </a:xfrm>
        <a:prstGeom xmlns:a="http://schemas.openxmlformats.org/drawingml/2006/main" prst="rect">
          <a:avLst/>
        </a:prstGeom>
      </cdr:spPr>
    </cdr:pic>
  </cdr:relSizeAnchor>
  <cdr:relSizeAnchor xmlns:cdr="http://schemas.openxmlformats.org/drawingml/2006/chartDrawing">
    <cdr:from>
      <cdr:x>0.35662</cdr:x>
      <cdr:y>0.5</cdr:y>
    </cdr:from>
    <cdr:to>
      <cdr:x>0.43598</cdr:x>
      <cdr:y>0.54192</cdr:y>
    </cdr:to>
    <cdr:pic>
      <cdr:nvPicPr>
        <cdr:cNvPr id="8" name="chart"/>
        <cdr:cNvPicPr>
          <a:picLocks xmlns:a="http://schemas.openxmlformats.org/drawingml/2006/main" noChangeAspect="1"/>
        </cdr:cNvPicPr>
      </cdr:nvPicPr>
      <cdr:blipFill>
        <a:blip xmlns:a="http://schemas.openxmlformats.org/drawingml/2006/main" xmlns:r="http://schemas.openxmlformats.org/officeDocument/2006/relationships" r:embed="rId7"/>
        <a:stretch xmlns:a="http://schemas.openxmlformats.org/drawingml/2006/main">
          <a:fillRect/>
        </a:stretch>
      </cdr:blipFill>
      <cdr:spPr>
        <a:xfrm xmlns:a="http://schemas.openxmlformats.org/drawingml/2006/main">
          <a:off x="3252664" y="2725987"/>
          <a:ext cx="723810" cy="228571"/>
        </a:xfrm>
        <a:prstGeom xmlns:a="http://schemas.openxmlformats.org/drawingml/2006/main" prst="rect">
          <a:avLst/>
        </a:prstGeom>
      </cdr:spPr>
    </cdr:pic>
  </cdr:relSizeAnchor>
  <cdr:relSizeAnchor xmlns:cdr="http://schemas.openxmlformats.org/drawingml/2006/chartDrawing">
    <cdr:from>
      <cdr:x>0.42767</cdr:x>
      <cdr:y>0.35282</cdr:y>
    </cdr:from>
    <cdr:to>
      <cdr:x>0.47675</cdr:x>
      <cdr:y>0.38951</cdr:y>
    </cdr:to>
    <cdr:pic>
      <cdr:nvPicPr>
        <cdr:cNvPr id="9" name="chart"/>
        <cdr:cNvPicPr>
          <a:picLocks xmlns:a="http://schemas.openxmlformats.org/drawingml/2006/main" noChangeAspect="1"/>
        </cdr:cNvPicPr>
      </cdr:nvPicPr>
      <cdr:blipFill>
        <a:blip xmlns:a="http://schemas.openxmlformats.org/drawingml/2006/main" xmlns:r="http://schemas.openxmlformats.org/officeDocument/2006/relationships" r:embed="rId8"/>
        <a:stretch xmlns:a="http://schemas.openxmlformats.org/drawingml/2006/main">
          <a:fillRect/>
        </a:stretch>
      </cdr:blipFill>
      <cdr:spPr>
        <a:xfrm xmlns:a="http://schemas.openxmlformats.org/drawingml/2006/main">
          <a:off x="3900736" y="1923582"/>
          <a:ext cx="447619" cy="200000"/>
        </a:xfrm>
        <a:prstGeom xmlns:a="http://schemas.openxmlformats.org/drawingml/2006/main" prst="rect">
          <a:avLst/>
        </a:prstGeom>
      </cdr:spPr>
    </cdr:pic>
  </cdr:relSizeAnchor>
  <cdr:relSizeAnchor xmlns:cdr="http://schemas.openxmlformats.org/drawingml/2006/chartDrawing">
    <cdr:from>
      <cdr:x>0.18293</cdr:x>
      <cdr:y>0.95633</cdr:y>
    </cdr:from>
    <cdr:to>
      <cdr:x>0.25185</cdr:x>
      <cdr:y>1</cdr:y>
    </cdr:to>
    <cdr:pic>
      <cdr:nvPicPr>
        <cdr:cNvPr id="10" name="chart"/>
        <cdr:cNvPicPr>
          <a:picLocks xmlns:a="http://schemas.openxmlformats.org/drawingml/2006/main" noChangeAspect="1"/>
        </cdr:cNvPicPr>
      </cdr:nvPicPr>
      <cdr:blipFill>
        <a:blip xmlns:a="http://schemas.openxmlformats.org/drawingml/2006/main" xmlns:r="http://schemas.openxmlformats.org/officeDocument/2006/relationships" r:embed="rId9"/>
        <a:stretch xmlns:a="http://schemas.openxmlformats.org/drawingml/2006/main">
          <a:fillRect/>
        </a:stretch>
      </cdr:blipFill>
      <cdr:spPr>
        <a:xfrm xmlns:a="http://schemas.openxmlformats.org/drawingml/2006/main">
          <a:off x="1668488" y="5213879"/>
          <a:ext cx="628571" cy="238095"/>
        </a:xfrm>
        <a:prstGeom xmlns:a="http://schemas.openxmlformats.org/drawingml/2006/main" prst="rect">
          <a:avLst/>
        </a:prstGeom>
      </cdr:spPr>
    </cdr:pic>
  </cdr:relSizeAnchor>
  <cdr:relSizeAnchor xmlns:cdr="http://schemas.openxmlformats.org/drawingml/2006/chartDrawing">
    <cdr:from>
      <cdr:x>0.5461</cdr:x>
      <cdr:y>0.11508</cdr:y>
    </cdr:from>
    <cdr:to>
      <cdr:x>0.6714</cdr:x>
      <cdr:y>0.15876</cdr:y>
    </cdr:to>
    <cdr:pic>
      <cdr:nvPicPr>
        <cdr:cNvPr id="11" name="chart"/>
        <cdr:cNvPicPr>
          <a:picLocks xmlns:a="http://schemas.openxmlformats.org/drawingml/2006/main" noChangeAspect="1"/>
        </cdr:cNvPicPr>
      </cdr:nvPicPr>
      <cdr:blipFill>
        <a:blip xmlns:a="http://schemas.openxmlformats.org/drawingml/2006/main" xmlns:r="http://schemas.openxmlformats.org/officeDocument/2006/relationships" r:embed="rId10"/>
        <a:stretch xmlns:a="http://schemas.openxmlformats.org/drawingml/2006/main">
          <a:fillRect/>
        </a:stretch>
      </cdr:blipFill>
      <cdr:spPr>
        <a:xfrm xmlns:a="http://schemas.openxmlformats.org/drawingml/2006/main">
          <a:off x="4980856" y="627438"/>
          <a:ext cx="1142857" cy="238095"/>
        </a:xfrm>
        <a:prstGeom xmlns:a="http://schemas.openxmlformats.org/drawingml/2006/main" prst="rect">
          <a:avLst/>
        </a:prstGeom>
      </cdr:spPr>
    </cdr:pic>
  </cdr:relSizeAnchor>
  <cdr:relSizeAnchor xmlns:cdr="http://schemas.openxmlformats.org/drawingml/2006/chartDrawing">
    <cdr:from>
      <cdr:x>0.46983</cdr:x>
      <cdr:y>0.18621</cdr:y>
    </cdr:from>
    <cdr:to>
      <cdr:x>0.55336</cdr:x>
      <cdr:y>0.22289</cdr:y>
    </cdr:to>
    <cdr:pic>
      <cdr:nvPicPr>
        <cdr:cNvPr id="12" name="chart"/>
        <cdr:cNvPicPr>
          <a:picLocks xmlns:a="http://schemas.openxmlformats.org/drawingml/2006/main" noChangeAspect="1"/>
        </cdr:cNvPicPr>
      </cdr:nvPicPr>
      <cdr:blipFill>
        <a:blip xmlns:a="http://schemas.openxmlformats.org/drawingml/2006/main" xmlns:r="http://schemas.openxmlformats.org/officeDocument/2006/relationships" r:embed="rId11"/>
        <a:stretch xmlns:a="http://schemas.openxmlformats.org/drawingml/2006/main">
          <a:fillRect/>
        </a:stretch>
      </cdr:blipFill>
      <cdr:spPr>
        <a:xfrm xmlns:a="http://schemas.openxmlformats.org/drawingml/2006/main">
          <a:off x="4285203" y="1015186"/>
          <a:ext cx="761905" cy="200000"/>
        </a:xfrm>
        <a:prstGeom xmlns:a="http://schemas.openxmlformats.org/drawingml/2006/main" prst="rect">
          <a:avLst/>
        </a:prstGeom>
      </cdr:spPr>
    </cdr:pic>
  </cdr:relSizeAnchor>
  <cdr:relSizeAnchor xmlns:cdr="http://schemas.openxmlformats.org/drawingml/2006/chartDrawing">
    <cdr:from>
      <cdr:x>0.72768</cdr:x>
      <cdr:y>0.28678</cdr:y>
    </cdr:from>
    <cdr:to>
      <cdr:x>0.79555</cdr:x>
      <cdr:y>0.3322</cdr:y>
    </cdr:to>
    <cdr:pic>
      <cdr:nvPicPr>
        <cdr:cNvPr id="13" name="chart"/>
        <cdr:cNvPicPr>
          <a:picLocks xmlns:a="http://schemas.openxmlformats.org/drawingml/2006/main" noChangeAspect="1"/>
        </cdr:cNvPicPr>
      </cdr:nvPicPr>
      <cdr:blipFill>
        <a:blip xmlns:a="http://schemas.openxmlformats.org/drawingml/2006/main" xmlns:r="http://schemas.openxmlformats.org/officeDocument/2006/relationships" r:embed="rId12"/>
        <a:stretch xmlns:a="http://schemas.openxmlformats.org/drawingml/2006/main">
          <a:fillRect/>
        </a:stretch>
      </cdr:blipFill>
      <cdr:spPr>
        <a:xfrm xmlns:a="http://schemas.openxmlformats.org/drawingml/2006/main">
          <a:off x="6637040" y="1563542"/>
          <a:ext cx="619048" cy="247619"/>
        </a:xfrm>
        <a:prstGeom xmlns:a="http://schemas.openxmlformats.org/drawingml/2006/main" prst="rect">
          <a:avLst/>
        </a:prstGeom>
      </cdr:spPr>
    </cdr:pic>
  </cdr:relSizeAnchor>
  <cdr:relSizeAnchor xmlns:cdr="http://schemas.openxmlformats.org/drawingml/2006/chartDrawing">
    <cdr:from>
      <cdr:x>0.79565</cdr:x>
      <cdr:y>0.53773</cdr:y>
    </cdr:from>
    <cdr:to>
      <cdr:x>0.86561</cdr:x>
      <cdr:y>0.57616</cdr:y>
    </cdr:to>
    <cdr:pic>
      <cdr:nvPicPr>
        <cdr:cNvPr id="14" name="chart"/>
        <cdr:cNvPicPr>
          <a:picLocks xmlns:a="http://schemas.openxmlformats.org/drawingml/2006/main" noChangeAspect="1"/>
        </cdr:cNvPicPr>
      </cdr:nvPicPr>
      <cdr:blipFill>
        <a:blip xmlns:a="http://schemas.openxmlformats.org/drawingml/2006/main" xmlns:r="http://schemas.openxmlformats.org/officeDocument/2006/relationships" r:embed="rId13"/>
        <a:stretch xmlns:a="http://schemas.openxmlformats.org/drawingml/2006/main">
          <a:fillRect/>
        </a:stretch>
      </cdr:blipFill>
      <cdr:spPr>
        <a:xfrm xmlns:a="http://schemas.openxmlformats.org/drawingml/2006/main">
          <a:off x="7256981" y="2931694"/>
          <a:ext cx="638095" cy="209524"/>
        </a:xfrm>
        <a:prstGeom xmlns:a="http://schemas.openxmlformats.org/drawingml/2006/main" prst="rect">
          <a:avLst/>
        </a:prstGeom>
      </cdr:spPr>
    </cdr:pic>
  </cdr:relSizeAnchor>
  <cdr:relSizeAnchor xmlns:cdr="http://schemas.openxmlformats.org/drawingml/2006/chartDrawing">
    <cdr:from>
      <cdr:x>0.34083</cdr:x>
      <cdr:y>0.64339</cdr:y>
    </cdr:from>
    <cdr:to>
      <cdr:x>0.3826</cdr:x>
      <cdr:y>0.68532</cdr:y>
    </cdr:to>
    <cdr:pic>
      <cdr:nvPicPr>
        <cdr:cNvPr id="15" name="chart"/>
        <cdr:cNvPicPr>
          <a:picLocks xmlns:a="http://schemas.openxmlformats.org/drawingml/2006/main" noChangeAspect="1"/>
        </cdr:cNvPicPr>
      </cdr:nvPicPr>
      <cdr:blipFill>
        <a:blip xmlns:a="http://schemas.openxmlformats.org/drawingml/2006/main" xmlns:r="http://schemas.openxmlformats.org/officeDocument/2006/relationships" r:embed="rId14"/>
        <a:stretch xmlns:a="http://schemas.openxmlformats.org/drawingml/2006/main">
          <a:fillRect/>
        </a:stretch>
      </cdr:blipFill>
      <cdr:spPr>
        <a:xfrm xmlns:a="http://schemas.openxmlformats.org/drawingml/2006/main">
          <a:off x="3108648" y="3507758"/>
          <a:ext cx="380952" cy="228571"/>
        </a:xfrm>
        <a:prstGeom xmlns:a="http://schemas.openxmlformats.org/drawingml/2006/main" prst="rect">
          <a:avLst/>
        </a:prstGeom>
      </cdr:spPr>
    </cdr:pic>
  </cdr:relSizeAnchor>
  <cdr:relSizeAnchor xmlns:cdr="http://schemas.openxmlformats.org/drawingml/2006/chartDrawing">
    <cdr:from>
      <cdr:x>0.24609</cdr:x>
      <cdr:y>0.68302</cdr:y>
    </cdr:from>
    <cdr:to>
      <cdr:x>0.33589</cdr:x>
      <cdr:y>0.72319</cdr:y>
    </cdr:to>
    <cdr:pic>
      <cdr:nvPicPr>
        <cdr:cNvPr id="16" name="chart"/>
        <cdr:cNvPicPr>
          <a:picLocks xmlns:a="http://schemas.openxmlformats.org/drawingml/2006/main" noChangeAspect="1"/>
        </cdr:cNvPicPr>
      </cdr:nvPicPr>
      <cdr:blipFill>
        <a:blip xmlns:a="http://schemas.openxmlformats.org/drawingml/2006/main" xmlns:r="http://schemas.openxmlformats.org/officeDocument/2006/relationships" r:embed="rId15"/>
        <a:stretch xmlns:a="http://schemas.openxmlformats.org/drawingml/2006/main">
          <a:fillRect/>
        </a:stretch>
      </cdr:blipFill>
      <cdr:spPr>
        <a:xfrm xmlns:a="http://schemas.openxmlformats.org/drawingml/2006/main">
          <a:off x="2244552" y="3723782"/>
          <a:ext cx="819048" cy="219048"/>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570067-2DBC-47CF-8CA1-9675CFE7CDB0}" type="datetimeFigureOut">
              <a:rPr lang="en-US" smtClean="0"/>
              <a:t>3/30/2017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93BF1B-BC2E-4A9C-BB4B-9DC74B900086}" type="slidenum">
              <a:rPr lang="en-US" smtClean="0"/>
              <a:t>‹#›</a:t>
            </a:fld>
            <a:endParaRPr lang="en-US"/>
          </a:p>
        </p:txBody>
      </p:sp>
    </p:spTree>
    <p:extLst>
      <p:ext uri="{BB962C8B-B14F-4D97-AF65-F5344CB8AC3E}">
        <p14:creationId xmlns:p14="http://schemas.microsoft.com/office/powerpoint/2010/main" val="3485387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There was a decision not to grade the assignments. It was the right decision, and it</a:t>
            </a:r>
            <a:r>
              <a:rPr lang="en-GB" baseline="0" dirty="0" smtClean="0"/>
              <a:t> still is.</a:t>
            </a:r>
          </a:p>
          <a:p>
            <a:r>
              <a:rPr lang="en-GB" baseline="0" dirty="0" smtClean="0"/>
              <a:t>I am frequently asked to proof read what is essentially lesson material which has been written as translation from German to English. In this context, I proof read the material and I make suggestions as to how the vocab can be organized, how the general academic language can be embedded in task, how to guide input, how to support output, but essentially there is no comeback if the teacher decides that they will essentially ‘deliver’ what they normally do in German, in English.</a:t>
            </a:r>
            <a:endParaRPr lang="en-US" dirty="0"/>
          </a:p>
        </p:txBody>
      </p:sp>
      <p:sp>
        <p:nvSpPr>
          <p:cNvPr id="4" name="Slide Number Placeholder 3"/>
          <p:cNvSpPr>
            <a:spLocks noGrp="1"/>
          </p:cNvSpPr>
          <p:nvPr>
            <p:ph type="sldNum" sz="quarter" idx="10"/>
          </p:nvPr>
        </p:nvSpPr>
        <p:spPr/>
        <p:txBody>
          <a:bodyPr/>
          <a:lstStyle/>
          <a:p>
            <a:fld id="{E393BF1B-BC2E-4A9C-BB4B-9DC74B900086}" type="slidenum">
              <a:rPr lang="en-US" smtClean="0"/>
              <a:t>3</a:t>
            </a:fld>
            <a:endParaRPr lang="en-US"/>
          </a:p>
        </p:txBody>
      </p:sp>
    </p:spTree>
    <p:extLst>
      <p:ext uri="{BB962C8B-B14F-4D97-AF65-F5344CB8AC3E}">
        <p14:creationId xmlns:p14="http://schemas.microsoft.com/office/powerpoint/2010/main" val="301679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a:t>
            </a:r>
            <a:r>
              <a:rPr lang="en-GB" baseline="0" dirty="0" smtClean="0"/>
              <a:t> student can only really know what has been taught, if they are asked to express this knowledge in spoken or written form, or do, produce something based on the input content, as a result of what they have been taught.</a:t>
            </a:r>
            <a:endParaRPr lang="en-US" dirty="0"/>
          </a:p>
        </p:txBody>
      </p:sp>
      <p:sp>
        <p:nvSpPr>
          <p:cNvPr id="4" name="Slide Number Placeholder 3"/>
          <p:cNvSpPr>
            <a:spLocks noGrp="1"/>
          </p:cNvSpPr>
          <p:nvPr>
            <p:ph type="sldNum" sz="quarter" idx="10"/>
          </p:nvPr>
        </p:nvSpPr>
        <p:spPr/>
        <p:txBody>
          <a:bodyPr/>
          <a:lstStyle/>
          <a:p>
            <a:fld id="{E393BF1B-BC2E-4A9C-BB4B-9DC74B900086}" type="slidenum">
              <a:rPr lang="en-US" smtClean="0"/>
              <a:t>4</a:t>
            </a:fld>
            <a:endParaRPr lang="en-US"/>
          </a:p>
        </p:txBody>
      </p:sp>
    </p:spTree>
    <p:extLst>
      <p:ext uri="{BB962C8B-B14F-4D97-AF65-F5344CB8AC3E}">
        <p14:creationId xmlns:p14="http://schemas.microsoft.com/office/powerpoint/2010/main" val="31480456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AT" altLang="en-US" smtClean="0"/>
          </a:p>
        </p:txBody>
      </p:sp>
      <p:sp>
        <p:nvSpPr>
          <p:cNvPr id="56324"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C571B9E-CCFB-47D3-94E9-47C307B512CE}" type="slidenum">
              <a:rPr lang="de-AT" altLang="en-US" smtClean="0"/>
              <a:pPr/>
              <a:t>19</a:t>
            </a:fld>
            <a:endParaRPr lang="de-AT" altLang="en-US" smtClean="0"/>
          </a:p>
        </p:txBody>
      </p:sp>
    </p:spTree>
    <p:extLst>
      <p:ext uri="{BB962C8B-B14F-4D97-AF65-F5344CB8AC3E}">
        <p14:creationId xmlns:p14="http://schemas.microsoft.com/office/powerpoint/2010/main" val="633993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93BF1B-BC2E-4A9C-BB4B-9DC74B900086}" type="slidenum">
              <a:rPr lang="en-US" smtClean="0"/>
              <a:t>24</a:t>
            </a:fld>
            <a:endParaRPr lang="en-US"/>
          </a:p>
        </p:txBody>
      </p:sp>
    </p:spTree>
    <p:extLst>
      <p:ext uri="{BB962C8B-B14F-4D97-AF65-F5344CB8AC3E}">
        <p14:creationId xmlns:p14="http://schemas.microsoft.com/office/powerpoint/2010/main" val="26574313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93BF1B-BC2E-4A9C-BB4B-9DC74B900086}" type="slidenum">
              <a:rPr lang="en-US" smtClean="0"/>
              <a:t>25</a:t>
            </a:fld>
            <a:endParaRPr lang="en-US"/>
          </a:p>
        </p:txBody>
      </p:sp>
    </p:spTree>
    <p:extLst>
      <p:ext uri="{BB962C8B-B14F-4D97-AF65-F5344CB8AC3E}">
        <p14:creationId xmlns:p14="http://schemas.microsoft.com/office/powerpoint/2010/main" val="37056455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82E6EE-F539-4C92-AA2F-5F47DD3419F2}" type="datetimeFigureOut">
              <a:rPr lang="en-US" smtClean="0"/>
              <a:t>3/30/2017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A275A6-F09E-41C4-96DE-E693B48328AB}" type="slidenum">
              <a:rPr lang="en-US" smtClean="0"/>
              <a:t>‹#›</a:t>
            </a:fld>
            <a:endParaRPr lang="en-US"/>
          </a:p>
        </p:txBody>
      </p:sp>
    </p:spTree>
    <p:extLst>
      <p:ext uri="{BB962C8B-B14F-4D97-AF65-F5344CB8AC3E}">
        <p14:creationId xmlns:p14="http://schemas.microsoft.com/office/powerpoint/2010/main" val="14702356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82E6EE-F539-4C92-AA2F-5F47DD3419F2}" type="datetimeFigureOut">
              <a:rPr lang="en-US" smtClean="0"/>
              <a:t>3/30/2017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A275A6-F09E-41C4-96DE-E693B48328AB}" type="slidenum">
              <a:rPr lang="en-US" smtClean="0"/>
              <a:t>‹#›</a:t>
            </a:fld>
            <a:endParaRPr lang="en-US"/>
          </a:p>
        </p:txBody>
      </p:sp>
    </p:spTree>
    <p:extLst>
      <p:ext uri="{BB962C8B-B14F-4D97-AF65-F5344CB8AC3E}">
        <p14:creationId xmlns:p14="http://schemas.microsoft.com/office/powerpoint/2010/main" val="32204679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82E6EE-F539-4C92-AA2F-5F47DD3419F2}" type="datetimeFigureOut">
              <a:rPr lang="en-US" smtClean="0"/>
              <a:t>3/30/2017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A275A6-F09E-41C4-96DE-E693B48328AB}" type="slidenum">
              <a:rPr lang="en-US" smtClean="0"/>
              <a:t>‹#›</a:t>
            </a:fld>
            <a:endParaRPr lang="en-US"/>
          </a:p>
        </p:txBody>
      </p:sp>
    </p:spTree>
    <p:extLst>
      <p:ext uri="{BB962C8B-B14F-4D97-AF65-F5344CB8AC3E}">
        <p14:creationId xmlns:p14="http://schemas.microsoft.com/office/powerpoint/2010/main" val="3145300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82E6EE-F539-4C92-AA2F-5F47DD3419F2}" type="datetimeFigureOut">
              <a:rPr lang="en-US" smtClean="0"/>
              <a:t>3/30/2017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A275A6-F09E-41C4-96DE-E693B48328AB}" type="slidenum">
              <a:rPr lang="en-US" smtClean="0"/>
              <a:t>‹#›</a:t>
            </a:fld>
            <a:endParaRPr lang="en-US"/>
          </a:p>
        </p:txBody>
      </p:sp>
    </p:spTree>
    <p:extLst>
      <p:ext uri="{BB962C8B-B14F-4D97-AF65-F5344CB8AC3E}">
        <p14:creationId xmlns:p14="http://schemas.microsoft.com/office/powerpoint/2010/main" val="663265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82E6EE-F539-4C92-AA2F-5F47DD3419F2}" type="datetimeFigureOut">
              <a:rPr lang="en-US" smtClean="0"/>
              <a:t>3/30/2017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A275A6-F09E-41C4-96DE-E693B48328AB}" type="slidenum">
              <a:rPr lang="en-US" smtClean="0"/>
              <a:t>‹#›</a:t>
            </a:fld>
            <a:endParaRPr lang="en-US"/>
          </a:p>
        </p:txBody>
      </p:sp>
    </p:spTree>
    <p:extLst>
      <p:ext uri="{BB962C8B-B14F-4D97-AF65-F5344CB8AC3E}">
        <p14:creationId xmlns:p14="http://schemas.microsoft.com/office/powerpoint/2010/main" val="666251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82E6EE-F539-4C92-AA2F-5F47DD3419F2}" type="datetimeFigureOut">
              <a:rPr lang="en-US" smtClean="0"/>
              <a:t>3/30/2017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A275A6-F09E-41C4-96DE-E693B48328AB}" type="slidenum">
              <a:rPr lang="en-US" smtClean="0"/>
              <a:t>‹#›</a:t>
            </a:fld>
            <a:endParaRPr lang="en-US"/>
          </a:p>
        </p:txBody>
      </p:sp>
    </p:spTree>
    <p:extLst>
      <p:ext uri="{BB962C8B-B14F-4D97-AF65-F5344CB8AC3E}">
        <p14:creationId xmlns:p14="http://schemas.microsoft.com/office/powerpoint/2010/main" val="17287501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82E6EE-F539-4C92-AA2F-5F47DD3419F2}" type="datetimeFigureOut">
              <a:rPr lang="en-US" smtClean="0"/>
              <a:t>3/30/2017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A275A6-F09E-41C4-96DE-E693B48328AB}" type="slidenum">
              <a:rPr lang="en-US" smtClean="0"/>
              <a:t>‹#›</a:t>
            </a:fld>
            <a:endParaRPr lang="en-US"/>
          </a:p>
        </p:txBody>
      </p:sp>
    </p:spTree>
    <p:extLst>
      <p:ext uri="{BB962C8B-B14F-4D97-AF65-F5344CB8AC3E}">
        <p14:creationId xmlns:p14="http://schemas.microsoft.com/office/powerpoint/2010/main" val="2924619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82E6EE-F539-4C92-AA2F-5F47DD3419F2}" type="datetimeFigureOut">
              <a:rPr lang="en-US" smtClean="0"/>
              <a:t>3/30/2017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A275A6-F09E-41C4-96DE-E693B48328AB}" type="slidenum">
              <a:rPr lang="en-US" smtClean="0"/>
              <a:t>‹#›</a:t>
            </a:fld>
            <a:endParaRPr lang="en-US"/>
          </a:p>
        </p:txBody>
      </p:sp>
    </p:spTree>
    <p:extLst>
      <p:ext uri="{BB962C8B-B14F-4D97-AF65-F5344CB8AC3E}">
        <p14:creationId xmlns:p14="http://schemas.microsoft.com/office/powerpoint/2010/main" val="550918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82E6EE-F539-4C92-AA2F-5F47DD3419F2}" type="datetimeFigureOut">
              <a:rPr lang="en-US" smtClean="0"/>
              <a:t>3/30/2017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A275A6-F09E-41C4-96DE-E693B48328AB}" type="slidenum">
              <a:rPr lang="en-US" smtClean="0"/>
              <a:t>‹#›</a:t>
            </a:fld>
            <a:endParaRPr lang="en-US"/>
          </a:p>
        </p:txBody>
      </p:sp>
    </p:spTree>
    <p:extLst>
      <p:ext uri="{BB962C8B-B14F-4D97-AF65-F5344CB8AC3E}">
        <p14:creationId xmlns:p14="http://schemas.microsoft.com/office/powerpoint/2010/main" val="883762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82E6EE-F539-4C92-AA2F-5F47DD3419F2}" type="datetimeFigureOut">
              <a:rPr lang="en-US" smtClean="0"/>
              <a:t>3/30/2017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A275A6-F09E-41C4-96DE-E693B48328AB}" type="slidenum">
              <a:rPr lang="en-US" smtClean="0"/>
              <a:t>‹#›</a:t>
            </a:fld>
            <a:endParaRPr lang="en-US"/>
          </a:p>
        </p:txBody>
      </p:sp>
    </p:spTree>
    <p:extLst>
      <p:ext uri="{BB962C8B-B14F-4D97-AF65-F5344CB8AC3E}">
        <p14:creationId xmlns:p14="http://schemas.microsoft.com/office/powerpoint/2010/main" val="2848349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82E6EE-F539-4C92-AA2F-5F47DD3419F2}" type="datetimeFigureOut">
              <a:rPr lang="en-US" smtClean="0"/>
              <a:t>3/30/2017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A275A6-F09E-41C4-96DE-E693B48328AB}" type="slidenum">
              <a:rPr lang="en-US" smtClean="0"/>
              <a:t>‹#›</a:t>
            </a:fld>
            <a:endParaRPr lang="en-US"/>
          </a:p>
        </p:txBody>
      </p:sp>
    </p:spTree>
    <p:extLst>
      <p:ext uri="{BB962C8B-B14F-4D97-AF65-F5344CB8AC3E}">
        <p14:creationId xmlns:p14="http://schemas.microsoft.com/office/powerpoint/2010/main" val="760780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82E6EE-F539-4C92-AA2F-5F47DD3419F2}" type="datetimeFigureOut">
              <a:rPr lang="en-US" smtClean="0"/>
              <a:t>3/30/2017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A275A6-F09E-41C4-96DE-E693B48328AB}" type="slidenum">
              <a:rPr lang="en-US" smtClean="0"/>
              <a:t>‹#›</a:t>
            </a:fld>
            <a:endParaRPr lang="en-US"/>
          </a:p>
        </p:txBody>
      </p:sp>
    </p:spTree>
    <p:extLst>
      <p:ext uri="{BB962C8B-B14F-4D97-AF65-F5344CB8AC3E}">
        <p14:creationId xmlns:p14="http://schemas.microsoft.com/office/powerpoint/2010/main" val="11518884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keithpkelly@yahoo.co.uk"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filter-process4.mp4"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simple_interest-game1.pdf" TargetMode="Externa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simple_interest.pdf"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simple_interest-cards.pdf"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3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Austrian </a:t>
            </a:r>
            <a:r>
              <a:rPr lang="en-GB" dirty="0" err="1" smtClean="0"/>
              <a:t>CLIL</a:t>
            </a:r>
            <a:endParaRPr lang="en-US" dirty="0"/>
          </a:p>
        </p:txBody>
      </p:sp>
      <p:sp>
        <p:nvSpPr>
          <p:cNvPr id="3" name="Subtitle 2"/>
          <p:cNvSpPr>
            <a:spLocks noGrp="1"/>
          </p:cNvSpPr>
          <p:nvPr>
            <p:ph type="subTitle" idx="1"/>
          </p:nvPr>
        </p:nvSpPr>
        <p:spPr/>
        <p:txBody>
          <a:bodyPr/>
          <a:lstStyle/>
          <a:p>
            <a:r>
              <a:rPr lang="en-GB" dirty="0"/>
              <a:t>T</a:t>
            </a:r>
            <a:r>
              <a:rPr lang="en-GB" dirty="0" smtClean="0"/>
              <a:t>he story so far</a:t>
            </a:r>
          </a:p>
          <a:p>
            <a:r>
              <a:rPr lang="en-GB" dirty="0" smtClean="0"/>
              <a:t>(asking the right questions, and making the right decisions in schools)</a:t>
            </a:r>
          </a:p>
          <a:p>
            <a:r>
              <a:rPr lang="en-GB" dirty="0" err="1" smtClean="0">
                <a:hlinkClick r:id="rId2"/>
              </a:rPr>
              <a:t>keithpkelly@yahoo.co.uk</a:t>
            </a:r>
            <a:r>
              <a:rPr lang="en-GB" dirty="0" smtClean="0"/>
              <a:t> </a:t>
            </a:r>
            <a:endParaRPr lang="en-US" dirty="0"/>
          </a:p>
        </p:txBody>
      </p:sp>
    </p:spTree>
    <p:extLst>
      <p:ext uri="{BB962C8B-B14F-4D97-AF65-F5344CB8AC3E}">
        <p14:creationId xmlns:p14="http://schemas.microsoft.com/office/powerpoint/2010/main" val="5755387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HTL</a:t>
            </a:r>
            <a:r>
              <a:rPr lang="en-GB" dirty="0" smtClean="0"/>
              <a:t> </a:t>
            </a:r>
            <a:r>
              <a:rPr lang="en-GB" dirty="0" err="1" smtClean="0"/>
              <a:t>CLIL</a:t>
            </a:r>
            <a:r>
              <a:rPr lang="en-GB" dirty="0" smtClean="0"/>
              <a:t> in the classroom</a:t>
            </a:r>
            <a:br>
              <a:rPr lang="en-GB" dirty="0" smtClean="0"/>
            </a:br>
            <a:r>
              <a:rPr lang="en-GB" dirty="0" smtClean="0"/>
              <a:t>Good practice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6878" y="1690688"/>
            <a:ext cx="8225122" cy="5167312"/>
          </a:xfrm>
          <a:prstGeom prst="rect">
            <a:avLst/>
          </a:prstGeom>
        </p:spPr>
      </p:pic>
    </p:spTree>
    <p:extLst>
      <p:ext uri="{BB962C8B-B14F-4D97-AF65-F5344CB8AC3E}">
        <p14:creationId xmlns:p14="http://schemas.microsoft.com/office/powerpoint/2010/main" val="40875383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HTL</a:t>
            </a:r>
            <a:r>
              <a:rPr lang="en-GB" dirty="0" smtClean="0"/>
              <a:t> </a:t>
            </a:r>
            <a:r>
              <a:rPr lang="en-GB" dirty="0" err="1" smtClean="0"/>
              <a:t>CLIL</a:t>
            </a:r>
            <a:r>
              <a:rPr lang="en-GB" dirty="0" smtClean="0"/>
              <a:t> in the classroom</a:t>
            </a:r>
            <a:br>
              <a:rPr lang="en-GB" dirty="0" smtClean="0"/>
            </a:br>
            <a:r>
              <a:rPr lang="en-GB" dirty="0" smtClean="0"/>
              <a:t>Good practice</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4078" y="1644797"/>
            <a:ext cx="8397922" cy="5213203"/>
          </a:xfrm>
          <a:prstGeom prst="rect">
            <a:avLst/>
          </a:prstGeom>
        </p:spPr>
      </p:pic>
    </p:spTree>
    <p:extLst>
      <p:ext uri="{BB962C8B-B14F-4D97-AF65-F5344CB8AC3E}">
        <p14:creationId xmlns:p14="http://schemas.microsoft.com/office/powerpoint/2010/main" val="30055604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HTL</a:t>
            </a:r>
            <a:r>
              <a:rPr lang="en-GB" dirty="0" smtClean="0"/>
              <a:t> </a:t>
            </a:r>
            <a:r>
              <a:rPr lang="en-GB" dirty="0" err="1" smtClean="0"/>
              <a:t>CLIL</a:t>
            </a:r>
            <a:r>
              <a:rPr lang="en-GB" dirty="0" smtClean="0"/>
              <a:t> in the classroom</a:t>
            </a:r>
            <a:br>
              <a:rPr lang="en-GB" dirty="0" smtClean="0"/>
            </a:br>
            <a:r>
              <a:rPr lang="en-GB" dirty="0" smtClean="0"/>
              <a:t>Good practice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7678" y="1005841"/>
            <a:ext cx="6496122" cy="5852159"/>
          </a:xfrm>
          <a:prstGeom prst="rect">
            <a:avLst/>
          </a:prstGeom>
        </p:spPr>
      </p:pic>
    </p:spTree>
    <p:extLst>
      <p:ext uri="{BB962C8B-B14F-4D97-AF65-F5344CB8AC3E}">
        <p14:creationId xmlns:p14="http://schemas.microsoft.com/office/powerpoint/2010/main" val="21093437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HTL</a:t>
            </a:r>
            <a:r>
              <a:rPr lang="en-GB" dirty="0" smtClean="0"/>
              <a:t> </a:t>
            </a:r>
            <a:r>
              <a:rPr lang="en-GB" dirty="0" err="1" smtClean="0"/>
              <a:t>CLIL</a:t>
            </a:r>
            <a:r>
              <a:rPr lang="en-GB" dirty="0" smtClean="0"/>
              <a:t> in the classroom</a:t>
            </a:r>
            <a:br>
              <a:rPr lang="en-GB" dirty="0" smtClean="0"/>
            </a:br>
            <a:r>
              <a:rPr lang="en-GB" dirty="0" smtClean="0"/>
              <a:t>Good practice</a:t>
            </a:r>
            <a:endParaRPr lang="en-US" dirty="0"/>
          </a:p>
        </p:txBody>
      </p:sp>
      <p:pic>
        <p:nvPicPr>
          <p:cNvPr id="7" name="Picture 6">
            <a:hlinkClick r:id="rId2" action="ppaction://hlinkfil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1075" y="1194036"/>
            <a:ext cx="7343421" cy="5536961"/>
          </a:xfrm>
          <a:prstGeom prst="rect">
            <a:avLst/>
          </a:prstGeom>
        </p:spPr>
      </p:pic>
    </p:spTree>
    <p:extLst>
      <p:ext uri="{BB962C8B-B14F-4D97-AF65-F5344CB8AC3E}">
        <p14:creationId xmlns:p14="http://schemas.microsoft.com/office/powerpoint/2010/main" val="27569603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HTL</a:t>
            </a:r>
            <a:r>
              <a:rPr lang="en-GB" dirty="0" smtClean="0"/>
              <a:t> </a:t>
            </a:r>
            <a:r>
              <a:rPr lang="en-GB" dirty="0" err="1" smtClean="0"/>
              <a:t>CLIL</a:t>
            </a:r>
            <a:r>
              <a:rPr lang="en-GB" dirty="0" smtClean="0"/>
              <a:t> in the classroom</a:t>
            </a:r>
            <a:endParaRPr lang="en-US" dirty="0"/>
          </a:p>
        </p:txBody>
      </p:sp>
      <p:sp>
        <p:nvSpPr>
          <p:cNvPr id="3" name="Content Placeholder 2"/>
          <p:cNvSpPr>
            <a:spLocks noGrp="1"/>
          </p:cNvSpPr>
          <p:nvPr>
            <p:ph idx="1"/>
          </p:nvPr>
        </p:nvSpPr>
        <p:spPr/>
        <p:txBody>
          <a:bodyPr>
            <a:normAutofit/>
          </a:bodyPr>
          <a:lstStyle/>
          <a:p>
            <a:r>
              <a:rPr lang="en-GB" dirty="0" smtClean="0"/>
              <a:t>Turning the course curriculum into classroom practice</a:t>
            </a:r>
          </a:p>
          <a:p>
            <a:pPr lvl="1"/>
            <a:r>
              <a:rPr lang="en-GB" b="1" dirty="0" smtClean="0"/>
              <a:t>Examples: subject-specific vocabulary</a:t>
            </a:r>
          </a:p>
          <a:p>
            <a:pPr lvl="1"/>
            <a:r>
              <a:rPr lang="en-GB" dirty="0" smtClean="0"/>
              <a:t>Examples: guiding input media</a:t>
            </a:r>
          </a:p>
          <a:p>
            <a:pPr lvl="1"/>
            <a:r>
              <a:rPr lang="en-GB" dirty="0" smtClean="0"/>
              <a:t>Examples: guiding input text</a:t>
            </a:r>
          </a:p>
          <a:p>
            <a:pPr lvl="1"/>
            <a:r>
              <a:rPr lang="en-GB" dirty="0" smtClean="0"/>
              <a:t>Examples: general academic language</a:t>
            </a:r>
          </a:p>
          <a:p>
            <a:pPr lvl="1"/>
            <a:r>
              <a:rPr lang="en-GB" dirty="0" smtClean="0"/>
              <a:t>Examples: supporting written output </a:t>
            </a:r>
          </a:p>
          <a:p>
            <a:pPr lvl="1"/>
            <a:r>
              <a:rPr lang="en-GB" dirty="0" smtClean="0"/>
              <a:t>Examples: supporting spoken output</a:t>
            </a:r>
            <a:endParaRPr lang="en-US" dirty="0"/>
          </a:p>
        </p:txBody>
      </p:sp>
    </p:spTree>
    <p:extLst>
      <p:ext uri="{BB962C8B-B14F-4D97-AF65-F5344CB8AC3E}">
        <p14:creationId xmlns:p14="http://schemas.microsoft.com/office/powerpoint/2010/main" val="31557860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Subject-specific vocabulary – Software </a:t>
            </a:r>
            <a:r>
              <a:rPr lang="en-GB" dirty="0" err="1" smtClean="0"/>
              <a:t>devpt</a:t>
            </a:r>
            <a:endParaRPr lang="en-US" dirty="0"/>
          </a:p>
        </p:txBody>
      </p:sp>
      <p:pic>
        <p:nvPicPr>
          <p:cNvPr id="4" name="Content Placeholder 3"/>
          <p:cNvPicPr>
            <a:picLocks noGrp="1" noChangeAspect="1"/>
          </p:cNvPicPr>
          <p:nvPr>
            <p:ph idx="1"/>
          </p:nvPr>
        </p:nvPicPr>
        <p:blipFill>
          <a:blip r:embed="rId2"/>
          <a:stretch>
            <a:fillRect/>
          </a:stretch>
        </p:blipFill>
        <p:spPr>
          <a:xfrm>
            <a:off x="1446378" y="1357680"/>
            <a:ext cx="9035102" cy="5666753"/>
          </a:xfrm>
          <a:prstGeom prst="rect">
            <a:avLst/>
          </a:prstGeom>
        </p:spPr>
      </p:pic>
    </p:spTree>
    <p:extLst>
      <p:ext uri="{BB962C8B-B14F-4D97-AF65-F5344CB8AC3E}">
        <p14:creationId xmlns:p14="http://schemas.microsoft.com/office/powerpoint/2010/main" val="9225188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2878" y="365125"/>
            <a:ext cx="5730922" cy="1325563"/>
          </a:xfrm>
        </p:spPr>
        <p:txBody>
          <a:bodyPr/>
          <a:lstStyle/>
          <a:p>
            <a:r>
              <a:rPr lang="en-GB" dirty="0" smtClean="0"/>
              <a:t>‘Doing’ terminology</a:t>
            </a:r>
            <a:endParaRPr lang="en-US" dirty="0"/>
          </a:p>
        </p:txBody>
      </p:sp>
      <p:pic>
        <p:nvPicPr>
          <p:cNvPr id="4" name="Content Placeholder 3"/>
          <p:cNvPicPr>
            <a:picLocks noGrp="1" noChangeAspect="1"/>
          </p:cNvPicPr>
          <p:nvPr>
            <p:ph idx="1"/>
          </p:nvPr>
        </p:nvPicPr>
        <p:blipFill>
          <a:blip r:embed="rId2"/>
          <a:stretch>
            <a:fillRect/>
          </a:stretch>
        </p:blipFill>
        <p:spPr>
          <a:xfrm>
            <a:off x="0" y="8304"/>
            <a:ext cx="5483051" cy="6914068"/>
          </a:xfrm>
          <a:prstGeom prst="rect">
            <a:avLst/>
          </a:prstGeom>
        </p:spPr>
      </p:pic>
      <p:pic>
        <p:nvPicPr>
          <p:cNvPr id="5" name="Picture 4"/>
          <p:cNvPicPr>
            <a:picLocks noChangeAspect="1"/>
          </p:cNvPicPr>
          <p:nvPr/>
        </p:nvPicPr>
        <p:blipFill>
          <a:blip r:embed="rId3"/>
          <a:stretch>
            <a:fillRect/>
          </a:stretch>
        </p:blipFill>
        <p:spPr>
          <a:xfrm>
            <a:off x="5473909" y="1883804"/>
            <a:ext cx="6718091" cy="5038568"/>
          </a:xfrm>
          <a:prstGeom prst="rect">
            <a:avLst/>
          </a:prstGeom>
        </p:spPr>
      </p:pic>
    </p:spTree>
    <p:extLst>
      <p:ext uri="{BB962C8B-B14F-4D97-AF65-F5344CB8AC3E}">
        <p14:creationId xmlns:p14="http://schemas.microsoft.com/office/powerpoint/2010/main" val="22673908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HTL</a:t>
            </a:r>
            <a:r>
              <a:rPr lang="en-GB" dirty="0" smtClean="0"/>
              <a:t> </a:t>
            </a:r>
            <a:r>
              <a:rPr lang="en-GB" dirty="0" err="1" smtClean="0"/>
              <a:t>CLIL</a:t>
            </a:r>
            <a:r>
              <a:rPr lang="en-GB" dirty="0" smtClean="0"/>
              <a:t> in the classroom</a:t>
            </a:r>
            <a:endParaRPr lang="en-US" dirty="0"/>
          </a:p>
        </p:txBody>
      </p:sp>
      <p:sp>
        <p:nvSpPr>
          <p:cNvPr id="3" name="Content Placeholder 2"/>
          <p:cNvSpPr>
            <a:spLocks noGrp="1"/>
          </p:cNvSpPr>
          <p:nvPr>
            <p:ph idx="1"/>
          </p:nvPr>
        </p:nvSpPr>
        <p:spPr/>
        <p:txBody>
          <a:bodyPr>
            <a:normAutofit/>
          </a:bodyPr>
          <a:lstStyle/>
          <a:p>
            <a:r>
              <a:rPr lang="en-GB" dirty="0" smtClean="0"/>
              <a:t>Turning the course curriculum into classroom practice</a:t>
            </a:r>
          </a:p>
          <a:p>
            <a:pPr lvl="1"/>
            <a:r>
              <a:rPr lang="en-GB" dirty="0" smtClean="0"/>
              <a:t>Examples: subject-specific vocabulary</a:t>
            </a:r>
          </a:p>
          <a:p>
            <a:pPr lvl="1"/>
            <a:r>
              <a:rPr lang="en-GB" b="1" dirty="0" smtClean="0"/>
              <a:t>Examples: guiding input media</a:t>
            </a:r>
          </a:p>
          <a:p>
            <a:pPr lvl="1"/>
            <a:r>
              <a:rPr lang="en-GB" dirty="0" smtClean="0"/>
              <a:t>Examples: guiding input text</a:t>
            </a:r>
          </a:p>
          <a:p>
            <a:pPr lvl="1"/>
            <a:r>
              <a:rPr lang="en-GB" dirty="0" smtClean="0"/>
              <a:t>Examples: general academic language</a:t>
            </a:r>
          </a:p>
          <a:p>
            <a:pPr lvl="1"/>
            <a:r>
              <a:rPr lang="en-GB" dirty="0" smtClean="0"/>
              <a:t>Examples: supporting written output </a:t>
            </a:r>
          </a:p>
          <a:p>
            <a:pPr lvl="1"/>
            <a:r>
              <a:rPr lang="en-GB" dirty="0" smtClean="0"/>
              <a:t>Examples: supporting spoken output</a:t>
            </a:r>
            <a:endParaRPr lang="en-US" dirty="0"/>
          </a:p>
        </p:txBody>
      </p:sp>
    </p:spTree>
    <p:extLst>
      <p:ext uri="{BB962C8B-B14F-4D97-AF65-F5344CB8AC3E}">
        <p14:creationId xmlns:p14="http://schemas.microsoft.com/office/powerpoint/2010/main" val="5176858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GB" altLang="en-US" smtClean="0"/>
              <a:t>A product life-cycle</a:t>
            </a:r>
            <a:endParaRPr lang="en-US" altLang="en-US" smtClean="0"/>
          </a:p>
        </p:txBody>
      </p:sp>
      <p:pic>
        <p:nvPicPr>
          <p:cNvPr id="4" name="Picture 3"/>
          <p:cNvPicPr>
            <a:picLocks noChangeAspect="1"/>
          </p:cNvPicPr>
          <p:nvPr/>
        </p:nvPicPr>
        <p:blipFill>
          <a:blip r:embed="rId2"/>
          <a:stretch>
            <a:fillRect/>
          </a:stretch>
        </p:blipFill>
        <p:spPr>
          <a:xfrm>
            <a:off x="2430653" y="1463864"/>
            <a:ext cx="6999951" cy="5236605"/>
          </a:xfrm>
          <a:prstGeom prst="rect">
            <a:avLst/>
          </a:prstGeom>
        </p:spPr>
      </p:pic>
    </p:spTree>
    <p:extLst>
      <p:ext uri="{BB962C8B-B14F-4D97-AF65-F5344CB8AC3E}">
        <p14:creationId xmlns:p14="http://schemas.microsoft.com/office/powerpoint/2010/main" val="8391271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defRPr/>
            </a:pPr>
            <a:r>
              <a:rPr lang="de-AT" dirty="0" err="1" smtClean="0"/>
              <a:t>Product</a:t>
            </a:r>
            <a:r>
              <a:rPr lang="de-AT" dirty="0" smtClean="0"/>
              <a:t> Life Cycle – Task Group A</a:t>
            </a:r>
            <a:endParaRPr lang="de-AT" dirty="0"/>
          </a:p>
        </p:txBody>
      </p:sp>
      <p:graphicFrame>
        <p:nvGraphicFramePr>
          <p:cNvPr id="4" name="Diagramm 3"/>
          <p:cNvGraphicFramePr>
            <a:graphicFrameLocks noGrp="1"/>
          </p:cNvGraphicFramePr>
          <p:nvPr/>
        </p:nvGraphicFramePr>
        <p:xfrm>
          <a:off x="1547192" y="1217386"/>
          <a:ext cx="9120808" cy="5451974"/>
        </p:xfrm>
        <a:graphic>
          <a:graphicData uri="http://schemas.openxmlformats.org/drawingml/2006/chart">
            <c:chart xmlns:c="http://schemas.openxmlformats.org/drawingml/2006/chart" xmlns:r="http://schemas.openxmlformats.org/officeDocument/2006/relationships" r:id="rId3"/>
          </a:graphicData>
        </a:graphic>
      </p:graphicFrame>
      <p:pic>
        <p:nvPicPr>
          <p:cNvPr id="55300"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99463" y="3473451"/>
            <a:ext cx="8001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1" name="chart"/>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205914" y="4660900"/>
            <a:ext cx="8096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89210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HTL</a:t>
            </a:r>
            <a:r>
              <a:rPr lang="en-GB" dirty="0" smtClean="0"/>
              <a:t> </a:t>
            </a:r>
            <a:r>
              <a:rPr lang="en-GB" dirty="0" err="1" smtClean="0"/>
              <a:t>CLIL</a:t>
            </a:r>
            <a:r>
              <a:rPr lang="en-GB" dirty="0" smtClean="0"/>
              <a:t> - the story so far</a:t>
            </a:r>
            <a:endParaRPr lang="en-US" dirty="0"/>
          </a:p>
        </p:txBody>
      </p:sp>
      <p:pic>
        <p:nvPicPr>
          <p:cNvPr id="6" name="Picture 5"/>
          <p:cNvPicPr>
            <a:picLocks noChangeAspect="1"/>
          </p:cNvPicPr>
          <p:nvPr/>
        </p:nvPicPr>
        <p:blipFill>
          <a:blip r:embed="rId2"/>
          <a:stretch>
            <a:fillRect/>
          </a:stretch>
        </p:blipFill>
        <p:spPr>
          <a:xfrm>
            <a:off x="838200" y="2228917"/>
            <a:ext cx="10482194" cy="3875669"/>
          </a:xfrm>
          <a:prstGeom prst="rect">
            <a:avLst/>
          </a:prstGeom>
        </p:spPr>
      </p:pic>
    </p:spTree>
    <p:extLst>
      <p:ext uri="{BB962C8B-B14F-4D97-AF65-F5344CB8AC3E}">
        <p14:creationId xmlns:p14="http://schemas.microsoft.com/office/powerpoint/2010/main" val="35494581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normAutofit/>
          </a:bodyPr>
          <a:lstStyle/>
          <a:p>
            <a:r>
              <a:rPr lang="en-GB" dirty="0" smtClean="0"/>
              <a:t>Guiding </a:t>
            </a:r>
            <a:r>
              <a:rPr lang="en-GB" dirty="0"/>
              <a:t>input media</a:t>
            </a:r>
            <a:br>
              <a:rPr lang="en-GB" dirty="0"/>
            </a:br>
            <a:r>
              <a:rPr lang="en-GB" altLang="en-US" dirty="0" smtClean="0"/>
              <a:t>Board game - ‘Percentage Snake’</a:t>
            </a:r>
            <a:endParaRPr lang="en-US" altLang="en-US" dirty="0" smtClean="0"/>
          </a:p>
        </p:txBody>
      </p:sp>
      <p:pic>
        <p:nvPicPr>
          <p:cNvPr id="61443" name="Content Placeholder 3">
            <a:hlinkClick r:id="rId2" action="ppaction://hlinkfile"/>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703391" y="1690688"/>
            <a:ext cx="3313112" cy="5141913"/>
          </a:xfrm>
        </p:spPr>
      </p:pic>
      <p:pic>
        <p:nvPicPr>
          <p:cNvPr id="61444"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56364" y="1482726"/>
            <a:ext cx="3457575" cy="496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7503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177421" y="365125"/>
            <a:ext cx="11818961" cy="1325563"/>
          </a:xfrm>
        </p:spPr>
        <p:txBody>
          <a:bodyPr/>
          <a:lstStyle/>
          <a:p>
            <a:r>
              <a:rPr lang="en-GB" dirty="0" smtClean="0"/>
              <a:t>Guiding </a:t>
            </a:r>
            <a:r>
              <a:rPr lang="en-GB" dirty="0"/>
              <a:t>input </a:t>
            </a:r>
            <a:r>
              <a:rPr lang="en-GB" dirty="0" smtClean="0"/>
              <a:t>media – Simple Interest </a:t>
            </a:r>
            <a:r>
              <a:rPr lang="en-GB" altLang="en-US" dirty="0" smtClean="0"/>
              <a:t>Board game</a:t>
            </a:r>
            <a:endParaRPr lang="en-US" altLang="en-US" dirty="0" smtClean="0"/>
          </a:p>
        </p:txBody>
      </p:sp>
      <p:pic>
        <p:nvPicPr>
          <p:cNvPr id="62467" name="Content Placeholder 3">
            <a:hlinkClick r:id="rId2" action="ppaction://hlinkfile"/>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376489" y="1600201"/>
            <a:ext cx="7439025" cy="4525963"/>
          </a:xfrm>
        </p:spPr>
      </p:pic>
    </p:spTree>
    <p:extLst>
      <p:ext uri="{BB962C8B-B14F-4D97-AF65-F5344CB8AC3E}">
        <p14:creationId xmlns:p14="http://schemas.microsoft.com/office/powerpoint/2010/main" val="19525316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r>
              <a:rPr lang="en-GB" dirty="0" smtClean="0"/>
              <a:t>Guiding </a:t>
            </a:r>
            <a:r>
              <a:rPr lang="en-GB" dirty="0"/>
              <a:t>input </a:t>
            </a:r>
            <a:r>
              <a:rPr lang="en-GB" dirty="0" smtClean="0"/>
              <a:t>media - </a:t>
            </a:r>
            <a:r>
              <a:rPr lang="en-GB" altLang="en-US" dirty="0" smtClean="0"/>
              <a:t>Simple interest cards</a:t>
            </a:r>
            <a:endParaRPr lang="en-US" altLang="en-US" dirty="0" smtClean="0"/>
          </a:p>
        </p:txBody>
      </p:sp>
      <p:pic>
        <p:nvPicPr>
          <p:cNvPr id="63491" name="Content Placeholder 4">
            <a:hlinkClick r:id="rId2" action="ppaction://hlinkfile"/>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738439" y="1700214"/>
            <a:ext cx="6715125" cy="4295775"/>
          </a:xfrm>
        </p:spPr>
      </p:pic>
    </p:spTree>
    <p:extLst>
      <p:ext uri="{BB962C8B-B14F-4D97-AF65-F5344CB8AC3E}">
        <p14:creationId xmlns:p14="http://schemas.microsoft.com/office/powerpoint/2010/main" val="18602844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HTL</a:t>
            </a:r>
            <a:r>
              <a:rPr lang="en-GB" dirty="0" smtClean="0"/>
              <a:t> </a:t>
            </a:r>
            <a:r>
              <a:rPr lang="en-GB" dirty="0" err="1" smtClean="0"/>
              <a:t>CLIL</a:t>
            </a:r>
            <a:r>
              <a:rPr lang="en-GB" dirty="0" smtClean="0"/>
              <a:t> in the classroom</a:t>
            </a:r>
            <a:endParaRPr lang="en-US" dirty="0"/>
          </a:p>
        </p:txBody>
      </p:sp>
      <p:sp>
        <p:nvSpPr>
          <p:cNvPr id="3" name="Content Placeholder 2"/>
          <p:cNvSpPr>
            <a:spLocks noGrp="1"/>
          </p:cNvSpPr>
          <p:nvPr>
            <p:ph idx="1"/>
          </p:nvPr>
        </p:nvSpPr>
        <p:spPr/>
        <p:txBody>
          <a:bodyPr>
            <a:normAutofit/>
          </a:bodyPr>
          <a:lstStyle/>
          <a:p>
            <a:r>
              <a:rPr lang="en-GB" dirty="0" smtClean="0"/>
              <a:t>Turning the course curriculum into classroom practice</a:t>
            </a:r>
          </a:p>
          <a:p>
            <a:pPr lvl="1"/>
            <a:r>
              <a:rPr lang="en-GB" dirty="0" smtClean="0"/>
              <a:t>Examples: subject-specific vocabulary</a:t>
            </a:r>
          </a:p>
          <a:p>
            <a:pPr lvl="1"/>
            <a:r>
              <a:rPr lang="en-GB" dirty="0" smtClean="0"/>
              <a:t>Examples: guiding input media</a:t>
            </a:r>
          </a:p>
          <a:p>
            <a:pPr lvl="1"/>
            <a:r>
              <a:rPr lang="en-GB" b="1" dirty="0" smtClean="0"/>
              <a:t>Examples: guiding input text</a:t>
            </a:r>
          </a:p>
          <a:p>
            <a:pPr lvl="1"/>
            <a:r>
              <a:rPr lang="en-GB" dirty="0" smtClean="0"/>
              <a:t>Examples: general academic language</a:t>
            </a:r>
          </a:p>
          <a:p>
            <a:pPr lvl="1"/>
            <a:r>
              <a:rPr lang="en-GB" dirty="0" smtClean="0"/>
              <a:t>Examples: supporting written output </a:t>
            </a:r>
          </a:p>
          <a:p>
            <a:pPr lvl="1"/>
            <a:r>
              <a:rPr lang="en-GB" dirty="0" smtClean="0"/>
              <a:t>Examples: supporting spoken output</a:t>
            </a:r>
            <a:endParaRPr lang="en-US" dirty="0"/>
          </a:p>
        </p:txBody>
      </p:sp>
    </p:spTree>
    <p:extLst>
      <p:ext uri="{BB962C8B-B14F-4D97-AF65-F5344CB8AC3E}">
        <p14:creationId xmlns:p14="http://schemas.microsoft.com/office/powerpoint/2010/main" val="41742841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Guiding input text – Insurance Dominoes</a:t>
            </a:r>
            <a:endParaRPr lang="en-US" dirty="0"/>
          </a:p>
        </p:txBody>
      </p:sp>
      <p:sp>
        <p:nvSpPr>
          <p:cNvPr id="3" name="Content Placeholder 2"/>
          <p:cNvSpPr>
            <a:spLocks noGrp="1"/>
          </p:cNvSpPr>
          <p:nvPr>
            <p:ph idx="1"/>
          </p:nvPr>
        </p:nvSpPr>
        <p:spPr/>
        <p:txBody>
          <a:bodyPr/>
          <a:lstStyle/>
          <a:p>
            <a:endParaRPr lang="en-US"/>
          </a:p>
        </p:txBody>
      </p:sp>
      <p:pic>
        <p:nvPicPr>
          <p:cNvPr id="7" name="Picture 6"/>
          <p:cNvPicPr>
            <a:picLocks noChangeAspect="1"/>
          </p:cNvPicPr>
          <p:nvPr/>
        </p:nvPicPr>
        <p:blipFill>
          <a:blip r:embed="rId3"/>
          <a:stretch>
            <a:fillRect/>
          </a:stretch>
        </p:blipFill>
        <p:spPr>
          <a:xfrm>
            <a:off x="47625" y="1703840"/>
            <a:ext cx="12096750" cy="4514850"/>
          </a:xfrm>
          <a:prstGeom prst="rect">
            <a:avLst/>
          </a:prstGeom>
        </p:spPr>
      </p:pic>
    </p:spTree>
    <p:extLst>
      <p:ext uri="{BB962C8B-B14F-4D97-AF65-F5344CB8AC3E}">
        <p14:creationId xmlns:p14="http://schemas.microsoft.com/office/powerpoint/2010/main" val="3518703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403" y="195095"/>
            <a:ext cx="10515600" cy="1325563"/>
          </a:xfrm>
        </p:spPr>
        <p:txBody>
          <a:bodyPr/>
          <a:lstStyle/>
          <a:p>
            <a:r>
              <a:rPr lang="en-GB" dirty="0" smtClean="0"/>
              <a:t>Guiding input text – Job Specs</a:t>
            </a:r>
            <a:endParaRPr lang="en-US" dirty="0"/>
          </a:p>
        </p:txBody>
      </p:sp>
      <p:pic>
        <p:nvPicPr>
          <p:cNvPr id="5" name="Picture 4"/>
          <p:cNvPicPr>
            <a:picLocks noChangeAspect="1"/>
          </p:cNvPicPr>
          <p:nvPr/>
        </p:nvPicPr>
        <p:blipFill>
          <a:blip r:embed="rId3"/>
          <a:stretch>
            <a:fillRect/>
          </a:stretch>
        </p:blipFill>
        <p:spPr>
          <a:xfrm>
            <a:off x="7315200" y="0"/>
            <a:ext cx="4722125" cy="6857347"/>
          </a:xfrm>
          <a:prstGeom prst="rect">
            <a:avLst/>
          </a:prstGeom>
        </p:spPr>
      </p:pic>
      <p:pic>
        <p:nvPicPr>
          <p:cNvPr id="6" name="Picture 5"/>
          <p:cNvPicPr>
            <a:picLocks noChangeAspect="1"/>
          </p:cNvPicPr>
          <p:nvPr/>
        </p:nvPicPr>
        <p:blipFill>
          <a:blip r:embed="rId4"/>
          <a:stretch>
            <a:fillRect/>
          </a:stretch>
        </p:blipFill>
        <p:spPr>
          <a:xfrm>
            <a:off x="714802" y="1421002"/>
            <a:ext cx="5198214" cy="1868108"/>
          </a:xfrm>
          <a:prstGeom prst="rect">
            <a:avLst/>
          </a:prstGeom>
        </p:spPr>
      </p:pic>
      <p:pic>
        <p:nvPicPr>
          <p:cNvPr id="7" name="Picture 6"/>
          <p:cNvPicPr>
            <a:picLocks noChangeAspect="1"/>
          </p:cNvPicPr>
          <p:nvPr/>
        </p:nvPicPr>
        <p:blipFill>
          <a:blip r:embed="rId5"/>
          <a:stretch>
            <a:fillRect/>
          </a:stretch>
        </p:blipFill>
        <p:spPr>
          <a:xfrm>
            <a:off x="1548239" y="3626892"/>
            <a:ext cx="4429125" cy="2743200"/>
          </a:xfrm>
          <a:prstGeom prst="rect">
            <a:avLst/>
          </a:prstGeom>
        </p:spPr>
      </p:pic>
    </p:spTree>
    <p:extLst>
      <p:ext uri="{BB962C8B-B14F-4D97-AF65-F5344CB8AC3E}">
        <p14:creationId xmlns:p14="http://schemas.microsoft.com/office/powerpoint/2010/main" val="16321444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HTL</a:t>
            </a:r>
            <a:r>
              <a:rPr lang="en-GB" dirty="0" smtClean="0"/>
              <a:t> </a:t>
            </a:r>
            <a:r>
              <a:rPr lang="en-GB" dirty="0" err="1" smtClean="0"/>
              <a:t>CLIL</a:t>
            </a:r>
            <a:r>
              <a:rPr lang="en-GB" dirty="0" smtClean="0"/>
              <a:t> in the classroom</a:t>
            </a:r>
            <a:endParaRPr lang="en-US" dirty="0"/>
          </a:p>
        </p:txBody>
      </p:sp>
      <p:sp>
        <p:nvSpPr>
          <p:cNvPr id="3" name="Content Placeholder 2"/>
          <p:cNvSpPr>
            <a:spLocks noGrp="1"/>
          </p:cNvSpPr>
          <p:nvPr>
            <p:ph idx="1"/>
          </p:nvPr>
        </p:nvSpPr>
        <p:spPr/>
        <p:txBody>
          <a:bodyPr>
            <a:normAutofit/>
          </a:bodyPr>
          <a:lstStyle/>
          <a:p>
            <a:r>
              <a:rPr lang="en-GB" dirty="0" smtClean="0"/>
              <a:t>Turning the course curriculum into classroom practice</a:t>
            </a:r>
          </a:p>
          <a:p>
            <a:pPr lvl="1"/>
            <a:r>
              <a:rPr lang="en-GB" dirty="0" smtClean="0"/>
              <a:t>Examples: subject-specific vocabulary</a:t>
            </a:r>
          </a:p>
          <a:p>
            <a:pPr lvl="1"/>
            <a:r>
              <a:rPr lang="en-GB" dirty="0" smtClean="0"/>
              <a:t>Examples: guiding input media</a:t>
            </a:r>
          </a:p>
          <a:p>
            <a:pPr lvl="1"/>
            <a:r>
              <a:rPr lang="en-GB" dirty="0" smtClean="0"/>
              <a:t>Examples: guiding input text</a:t>
            </a:r>
          </a:p>
          <a:p>
            <a:pPr lvl="1"/>
            <a:r>
              <a:rPr lang="en-GB" b="1" dirty="0" smtClean="0"/>
              <a:t>Examples: general academic language</a:t>
            </a:r>
          </a:p>
          <a:p>
            <a:pPr lvl="1"/>
            <a:r>
              <a:rPr lang="en-GB" dirty="0" smtClean="0"/>
              <a:t>Examples: supporting written output </a:t>
            </a:r>
          </a:p>
          <a:p>
            <a:pPr lvl="1"/>
            <a:r>
              <a:rPr lang="en-GB" dirty="0" smtClean="0"/>
              <a:t>Examples: supporting spoken output</a:t>
            </a:r>
            <a:endParaRPr lang="en-US" dirty="0"/>
          </a:p>
        </p:txBody>
      </p:sp>
    </p:spTree>
    <p:extLst>
      <p:ext uri="{BB962C8B-B14F-4D97-AF65-F5344CB8AC3E}">
        <p14:creationId xmlns:p14="http://schemas.microsoft.com/office/powerpoint/2010/main" val="37537147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9466"/>
            <a:ext cx="12192000" cy="1325563"/>
          </a:xfrm>
        </p:spPr>
        <p:txBody>
          <a:bodyPr/>
          <a:lstStyle/>
          <a:p>
            <a:r>
              <a:rPr lang="en-GB" dirty="0" smtClean="0"/>
              <a:t>General academic language – Population pyramids</a:t>
            </a:r>
            <a:endParaRPr lang="en-US" dirty="0"/>
          </a:p>
        </p:txBody>
      </p:sp>
      <p:pic>
        <p:nvPicPr>
          <p:cNvPr id="4" name="Grafik 11"/>
          <p:cNvPicPr>
            <a:picLocks noGrp="1"/>
          </p:cNvPicPr>
          <p:nvPr>
            <p:ph idx="1"/>
          </p:nvPr>
        </p:nvPicPr>
        <p:blipFill rotWithShape="1">
          <a:blip r:embed="rId2" cstate="print">
            <a:extLst>
              <a:ext uri="{28A0092B-C50C-407E-A947-70E740481C1C}">
                <a14:useLocalDpi xmlns:a14="http://schemas.microsoft.com/office/drawing/2010/main" val="0"/>
              </a:ext>
            </a:extLst>
          </a:blip>
          <a:srcRect l="24820" t="17957" r="50645" b="24570"/>
          <a:stretch/>
        </p:blipFill>
        <p:spPr bwMode="auto">
          <a:xfrm>
            <a:off x="214021" y="1552670"/>
            <a:ext cx="3948546" cy="5052846"/>
          </a:xfrm>
          <a:prstGeom prst="rect">
            <a:avLst/>
          </a:prstGeom>
          <a:ln>
            <a:noFill/>
          </a:ln>
          <a:extLst>
            <a:ext uri="{53640926-AAD7-44D8-BBD7-CCE9431645EC}">
              <a14:shadowObscured xmlns:a14="http://schemas.microsoft.com/office/drawing/2010/main"/>
            </a:ext>
          </a:extLst>
        </p:spPr>
      </p:pic>
      <p:pic>
        <p:nvPicPr>
          <p:cNvPr id="7" name="Picture 6"/>
          <p:cNvPicPr>
            <a:picLocks noChangeAspect="1"/>
          </p:cNvPicPr>
          <p:nvPr/>
        </p:nvPicPr>
        <p:blipFill>
          <a:blip r:embed="rId3"/>
          <a:stretch>
            <a:fillRect/>
          </a:stretch>
        </p:blipFill>
        <p:spPr>
          <a:xfrm>
            <a:off x="4420950" y="1445029"/>
            <a:ext cx="7624425" cy="4983067"/>
          </a:xfrm>
          <a:prstGeom prst="rect">
            <a:avLst/>
          </a:prstGeom>
        </p:spPr>
      </p:pic>
    </p:spTree>
    <p:extLst>
      <p:ext uri="{BB962C8B-B14F-4D97-AF65-F5344CB8AC3E}">
        <p14:creationId xmlns:p14="http://schemas.microsoft.com/office/powerpoint/2010/main" val="29566666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HTL</a:t>
            </a:r>
            <a:r>
              <a:rPr lang="en-GB" dirty="0" smtClean="0"/>
              <a:t> </a:t>
            </a:r>
            <a:r>
              <a:rPr lang="en-GB" dirty="0" err="1" smtClean="0"/>
              <a:t>CLIL</a:t>
            </a:r>
            <a:r>
              <a:rPr lang="en-GB" dirty="0" smtClean="0"/>
              <a:t> in the classroom</a:t>
            </a:r>
            <a:endParaRPr lang="en-US" dirty="0"/>
          </a:p>
        </p:txBody>
      </p:sp>
      <p:sp>
        <p:nvSpPr>
          <p:cNvPr id="3" name="Content Placeholder 2"/>
          <p:cNvSpPr>
            <a:spLocks noGrp="1"/>
          </p:cNvSpPr>
          <p:nvPr>
            <p:ph idx="1"/>
          </p:nvPr>
        </p:nvSpPr>
        <p:spPr/>
        <p:txBody>
          <a:bodyPr>
            <a:normAutofit/>
          </a:bodyPr>
          <a:lstStyle/>
          <a:p>
            <a:r>
              <a:rPr lang="en-GB" dirty="0" smtClean="0"/>
              <a:t>Turning the course curriculum into classroom practice</a:t>
            </a:r>
          </a:p>
          <a:p>
            <a:pPr lvl="1"/>
            <a:r>
              <a:rPr lang="en-GB" dirty="0" smtClean="0"/>
              <a:t>Examples: subject-specific vocabulary</a:t>
            </a:r>
          </a:p>
          <a:p>
            <a:pPr lvl="1"/>
            <a:r>
              <a:rPr lang="en-GB" dirty="0" smtClean="0"/>
              <a:t>Examples: guiding input media</a:t>
            </a:r>
          </a:p>
          <a:p>
            <a:pPr lvl="1"/>
            <a:r>
              <a:rPr lang="en-GB" dirty="0" smtClean="0"/>
              <a:t>Examples: guiding input text</a:t>
            </a:r>
          </a:p>
          <a:p>
            <a:pPr lvl="1"/>
            <a:r>
              <a:rPr lang="en-GB" dirty="0" smtClean="0"/>
              <a:t>Examples: general academic language</a:t>
            </a:r>
          </a:p>
          <a:p>
            <a:pPr lvl="1"/>
            <a:r>
              <a:rPr lang="en-GB" b="1" dirty="0" smtClean="0"/>
              <a:t>Examples: supporting written output </a:t>
            </a:r>
          </a:p>
          <a:p>
            <a:pPr lvl="1"/>
            <a:r>
              <a:rPr lang="en-GB" dirty="0" smtClean="0"/>
              <a:t>Examples: supporting spoken output</a:t>
            </a:r>
            <a:endParaRPr lang="en-US" dirty="0"/>
          </a:p>
        </p:txBody>
      </p:sp>
    </p:spTree>
    <p:extLst>
      <p:ext uri="{BB962C8B-B14F-4D97-AF65-F5344CB8AC3E}">
        <p14:creationId xmlns:p14="http://schemas.microsoft.com/office/powerpoint/2010/main" val="11378118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Supporting written output –</a:t>
            </a:r>
            <a:br>
              <a:rPr lang="en-GB" dirty="0" smtClean="0"/>
            </a:br>
            <a:r>
              <a:rPr lang="en-GB" dirty="0" smtClean="0"/>
              <a:t>More than subject-specific vocabulary</a:t>
            </a:r>
            <a:endParaRPr lang="en-US" dirty="0"/>
          </a:p>
        </p:txBody>
      </p:sp>
      <p:pic>
        <p:nvPicPr>
          <p:cNvPr id="4" name="Picture 3"/>
          <p:cNvPicPr>
            <a:picLocks noChangeAspect="1"/>
          </p:cNvPicPr>
          <p:nvPr/>
        </p:nvPicPr>
        <p:blipFill>
          <a:blip r:embed="rId2"/>
          <a:stretch>
            <a:fillRect/>
          </a:stretch>
        </p:blipFill>
        <p:spPr>
          <a:xfrm>
            <a:off x="2505288" y="1908624"/>
            <a:ext cx="6890202" cy="4751483"/>
          </a:xfrm>
          <a:prstGeom prst="rect">
            <a:avLst/>
          </a:prstGeom>
        </p:spPr>
      </p:pic>
    </p:spTree>
    <p:extLst>
      <p:ext uri="{BB962C8B-B14F-4D97-AF65-F5344CB8AC3E}">
        <p14:creationId xmlns:p14="http://schemas.microsoft.com/office/powerpoint/2010/main" val="17892964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HTL</a:t>
            </a:r>
            <a:r>
              <a:rPr lang="en-GB" dirty="0"/>
              <a:t> </a:t>
            </a:r>
            <a:r>
              <a:rPr lang="en-GB" dirty="0" err="1"/>
              <a:t>CLIL</a:t>
            </a:r>
            <a:r>
              <a:rPr lang="en-GB" dirty="0"/>
              <a:t> </a:t>
            </a:r>
            <a:r>
              <a:rPr lang="en-GB" dirty="0" smtClean="0"/>
              <a:t>past </a:t>
            </a:r>
            <a:r>
              <a:rPr lang="en-GB" dirty="0"/>
              <a:t>– </a:t>
            </a:r>
            <a:r>
              <a:rPr lang="en-GB" dirty="0" smtClean="0"/>
              <a:t>@ </a:t>
            </a:r>
            <a:r>
              <a:rPr lang="en-GB" dirty="0"/>
              <a:t>PH </a:t>
            </a:r>
            <a:r>
              <a:rPr lang="en-GB" dirty="0" smtClean="0"/>
              <a:t>Wien</a:t>
            </a:r>
            <a:endParaRPr lang="en-US" dirty="0"/>
          </a:p>
        </p:txBody>
      </p:sp>
      <p:sp>
        <p:nvSpPr>
          <p:cNvPr id="3" name="Content Placeholder 2"/>
          <p:cNvSpPr>
            <a:spLocks noGrp="1"/>
          </p:cNvSpPr>
          <p:nvPr>
            <p:ph idx="1"/>
          </p:nvPr>
        </p:nvSpPr>
        <p:spPr/>
        <p:txBody>
          <a:bodyPr>
            <a:normAutofit fontScale="70000" lnSpcReduction="20000"/>
          </a:bodyPr>
          <a:lstStyle/>
          <a:p>
            <a:r>
              <a:rPr lang="en-GB" dirty="0" smtClean="0"/>
              <a:t>Module 1</a:t>
            </a:r>
          </a:p>
          <a:p>
            <a:pPr lvl="1"/>
            <a:r>
              <a:rPr lang="en-GB" dirty="0" smtClean="0"/>
              <a:t>Subject-specific vocabulary</a:t>
            </a:r>
          </a:p>
          <a:p>
            <a:pPr lvl="1"/>
            <a:r>
              <a:rPr lang="en-GB" dirty="0" smtClean="0"/>
              <a:t>Guiding students through input</a:t>
            </a:r>
            <a:endParaRPr lang="en-US" dirty="0" smtClean="0"/>
          </a:p>
          <a:p>
            <a:pPr lvl="2"/>
            <a:r>
              <a:rPr lang="en-GB" dirty="0" smtClean="0"/>
              <a:t>Multi-media input (</a:t>
            </a:r>
            <a:r>
              <a:rPr lang="en-GB" dirty="0" err="1" smtClean="0"/>
              <a:t>PPT</a:t>
            </a:r>
            <a:r>
              <a:rPr lang="en-GB" dirty="0" smtClean="0"/>
              <a:t>, film, animation, poster, object, talk, demo)</a:t>
            </a:r>
          </a:p>
          <a:p>
            <a:pPr lvl="2"/>
            <a:r>
              <a:rPr lang="en-GB" dirty="0" smtClean="0"/>
              <a:t>Text input</a:t>
            </a:r>
          </a:p>
          <a:p>
            <a:pPr lvl="1"/>
            <a:r>
              <a:rPr lang="en-GB" dirty="0" smtClean="0"/>
              <a:t>Assignment 1 – develop one or two activities within a lesson (online support)</a:t>
            </a:r>
          </a:p>
          <a:p>
            <a:r>
              <a:rPr lang="en-GB" dirty="0" smtClean="0"/>
              <a:t>Module 2</a:t>
            </a:r>
            <a:endParaRPr lang="en-GB" dirty="0"/>
          </a:p>
          <a:p>
            <a:pPr lvl="1"/>
            <a:r>
              <a:rPr lang="en-GB" dirty="0" smtClean="0"/>
              <a:t>General academic language</a:t>
            </a:r>
            <a:endParaRPr lang="en-GB" dirty="0"/>
          </a:p>
          <a:p>
            <a:pPr lvl="1"/>
            <a:r>
              <a:rPr lang="en-GB" dirty="0" smtClean="0"/>
              <a:t>Supporting students’ output</a:t>
            </a:r>
          </a:p>
          <a:p>
            <a:pPr lvl="2"/>
            <a:r>
              <a:rPr lang="en-GB" dirty="0"/>
              <a:t>Supporting writing </a:t>
            </a:r>
          </a:p>
          <a:p>
            <a:pPr lvl="2"/>
            <a:r>
              <a:rPr lang="en-GB" dirty="0"/>
              <a:t>Supporting </a:t>
            </a:r>
            <a:r>
              <a:rPr lang="en-GB" dirty="0" smtClean="0"/>
              <a:t>talk</a:t>
            </a:r>
          </a:p>
          <a:p>
            <a:pPr lvl="1"/>
            <a:r>
              <a:rPr lang="en-GB" dirty="0"/>
              <a:t>Assignment </a:t>
            </a:r>
            <a:r>
              <a:rPr lang="en-GB" dirty="0" smtClean="0"/>
              <a:t>2 </a:t>
            </a:r>
            <a:r>
              <a:rPr lang="en-GB" dirty="0"/>
              <a:t>– develop one or two activities within a lesson (online support)</a:t>
            </a:r>
            <a:endParaRPr lang="en-US" dirty="0"/>
          </a:p>
          <a:p>
            <a:r>
              <a:rPr lang="en-GB" dirty="0" smtClean="0"/>
              <a:t>Module 3</a:t>
            </a:r>
          </a:p>
          <a:p>
            <a:pPr lvl="1"/>
            <a:r>
              <a:rPr lang="en-GB" dirty="0" smtClean="0"/>
              <a:t>Sequencing</a:t>
            </a:r>
          </a:p>
          <a:p>
            <a:r>
              <a:rPr lang="en-GB" dirty="0" smtClean="0"/>
              <a:t>Module 4</a:t>
            </a:r>
          </a:p>
          <a:p>
            <a:pPr lvl="1"/>
            <a:r>
              <a:rPr lang="en-GB" dirty="0" smtClean="0"/>
              <a:t>Portfolios</a:t>
            </a:r>
            <a:endParaRPr lang="en-GB" dirty="0"/>
          </a:p>
          <a:p>
            <a:pPr marL="457200" lvl="1" indent="0">
              <a:buNone/>
            </a:pPr>
            <a:endParaRPr lang="en-GB" dirty="0"/>
          </a:p>
          <a:p>
            <a:pPr lvl="2"/>
            <a:endParaRPr lang="en-GB" dirty="0" smtClean="0"/>
          </a:p>
        </p:txBody>
      </p:sp>
    </p:spTree>
    <p:extLst>
      <p:ext uri="{BB962C8B-B14F-4D97-AF65-F5344CB8AC3E}">
        <p14:creationId xmlns:p14="http://schemas.microsoft.com/office/powerpoint/2010/main" val="37428633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Supporting written output – </a:t>
            </a:r>
            <a:r>
              <a:rPr lang="en-GB" dirty="0" smtClean="0"/>
              <a:t/>
            </a:r>
            <a:br>
              <a:rPr lang="en-GB" dirty="0" smtClean="0"/>
            </a:br>
            <a:r>
              <a:rPr lang="en-GB" dirty="0" smtClean="0"/>
              <a:t>Product </a:t>
            </a:r>
            <a:r>
              <a:rPr lang="en-GB" dirty="0"/>
              <a:t>life cycle </a:t>
            </a:r>
            <a:endParaRPr lang="en-US" dirty="0"/>
          </a:p>
        </p:txBody>
      </p:sp>
      <p:pic>
        <p:nvPicPr>
          <p:cNvPr id="5" name="Picture 4"/>
          <p:cNvPicPr>
            <a:picLocks noChangeAspect="1"/>
          </p:cNvPicPr>
          <p:nvPr/>
        </p:nvPicPr>
        <p:blipFill>
          <a:blip r:embed="rId2"/>
          <a:stretch>
            <a:fillRect/>
          </a:stretch>
        </p:blipFill>
        <p:spPr>
          <a:xfrm>
            <a:off x="7926648" y="1027906"/>
            <a:ext cx="3701244" cy="2305693"/>
          </a:xfrm>
          <a:prstGeom prst="rect">
            <a:avLst/>
          </a:prstGeom>
        </p:spPr>
      </p:pic>
      <p:pic>
        <p:nvPicPr>
          <p:cNvPr id="6" name="Picture 5"/>
          <p:cNvPicPr>
            <a:picLocks noChangeAspect="1"/>
          </p:cNvPicPr>
          <p:nvPr/>
        </p:nvPicPr>
        <p:blipFill>
          <a:blip r:embed="rId3"/>
          <a:stretch>
            <a:fillRect/>
          </a:stretch>
        </p:blipFill>
        <p:spPr>
          <a:xfrm>
            <a:off x="308266" y="3996380"/>
            <a:ext cx="11883734" cy="1687561"/>
          </a:xfrm>
          <a:prstGeom prst="rect">
            <a:avLst/>
          </a:prstGeom>
        </p:spPr>
      </p:pic>
    </p:spTree>
    <p:extLst>
      <p:ext uri="{BB962C8B-B14F-4D97-AF65-F5344CB8AC3E}">
        <p14:creationId xmlns:p14="http://schemas.microsoft.com/office/powerpoint/2010/main" val="1805786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Supporting written output – </a:t>
            </a:r>
            <a:r>
              <a:rPr lang="en-GB" dirty="0" smtClean="0"/>
              <a:t/>
            </a:r>
            <a:br>
              <a:rPr lang="en-GB" dirty="0" smtClean="0"/>
            </a:br>
            <a:r>
              <a:rPr lang="en-GB" dirty="0" smtClean="0"/>
              <a:t>Product </a:t>
            </a:r>
            <a:r>
              <a:rPr lang="en-GB" dirty="0"/>
              <a:t>life cycle </a:t>
            </a:r>
            <a:endParaRPr lang="en-US" dirty="0"/>
          </a:p>
        </p:txBody>
      </p:sp>
      <p:pic>
        <p:nvPicPr>
          <p:cNvPr id="4" name="Picture 3"/>
          <p:cNvPicPr>
            <a:picLocks noChangeAspect="1"/>
          </p:cNvPicPr>
          <p:nvPr/>
        </p:nvPicPr>
        <p:blipFill>
          <a:blip r:embed="rId2"/>
          <a:stretch>
            <a:fillRect/>
          </a:stretch>
        </p:blipFill>
        <p:spPr>
          <a:xfrm>
            <a:off x="838200" y="3432411"/>
            <a:ext cx="11094350" cy="2968388"/>
          </a:xfrm>
          <a:prstGeom prst="rect">
            <a:avLst/>
          </a:prstGeom>
        </p:spPr>
      </p:pic>
      <p:pic>
        <p:nvPicPr>
          <p:cNvPr id="5" name="Picture 4"/>
          <p:cNvPicPr>
            <a:picLocks noChangeAspect="1"/>
          </p:cNvPicPr>
          <p:nvPr/>
        </p:nvPicPr>
        <p:blipFill>
          <a:blip r:embed="rId3"/>
          <a:stretch>
            <a:fillRect/>
          </a:stretch>
        </p:blipFill>
        <p:spPr>
          <a:xfrm>
            <a:off x="7926648" y="1027906"/>
            <a:ext cx="3701244" cy="2305693"/>
          </a:xfrm>
          <a:prstGeom prst="rect">
            <a:avLst/>
          </a:prstGeom>
        </p:spPr>
      </p:pic>
    </p:spTree>
    <p:extLst>
      <p:ext uri="{BB962C8B-B14F-4D97-AF65-F5344CB8AC3E}">
        <p14:creationId xmlns:p14="http://schemas.microsoft.com/office/powerpoint/2010/main" val="38624792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HTL</a:t>
            </a:r>
            <a:r>
              <a:rPr lang="en-GB" dirty="0" smtClean="0"/>
              <a:t> </a:t>
            </a:r>
            <a:r>
              <a:rPr lang="en-GB" dirty="0" err="1" smtClean="0"/>
              <a:t>CLIL</a:t>
            </a:r>
            <a:r>
              <a:rPr lang="en-GB" dirty="0" smtClean="0"/>
              <a:t> in the classroom</a:t>
            </a:r>
            <a:endParaRPr lang="en-US" dirty="0"/>
          </a:p>
        </p:txBody>
      </p:sp>
      <p:sp>
        <p:nvSpPr>
          <p:cNvPr id="3" name="Content Placeholder 2"/>
          <p:cNvSpPr>
            <a:spLocks noGrp="1"/>
          </p:cNvSpPr>
          <p:nvPr>
            <p:ph idx="1"/>
          </p:nvPr>
        </p:nvSpPr>
        <p:spPr/>
        <p:txBody>
          <a:bodyPr>
            <a:normAutofit/>
          </a:bodyPr>
          <a:lstStyle/>
          <a:p>
            <a:r>
              <a:rPr lang="en-GB" dirty="0" smtClean="0"/>
              <a:t>Turning the course curriculum into classroom practice</a:t>
            </a:r>
          </a:p>
          <a:p>
            <a:pPr lvl="1"/>
            <a:r>
              <a:rPr lang="en-GB" dirty="0" smtClean="0"/>
              <a:t>Examples: subject-specific vocabulary</a:t>
            </a:r>
          </a:p>
          <a:p>
            <a:pPr lvl="1"/>
            <a:r>
              <a:rPr lang="en-GB" dirty="0" smtClean="0"/>
              <a:t>Examples: guiding input media</a:t>
            </a:r>
          </a:p>
          <a:p>
            <a:pPr lvl="1"/>
            <a:r>
              <a:rPr lang="en-GB" dirty="0" smtClean="0"/>
              <a:t>Examples: guiding input text</a:t>
            </a:r>
          </a:p>
          <a:p>
            <a:pPr lvl="1"/>
            <a:r>
              <a:rPr lang="en-GB" dirty="0" smtClean="0"/>
              <a:t>Examples: general academic language</a:t>
            </a:r>
          </a:p>
          <a:p>
            <a:pPr lvl="1"/>
            <a:r>
              <a:rPr lang="en-GB" dirty="0" smtClean="0"/>
              <a:t>Examples: supporting written output</a:t>
            </a:r>
            <a:r>
              <a:rPr lang="en-GB" b="1" dirty="0" smtClean="0"/>
              <a:t> </a:t>
            </a:r>
          </a:p>
          <a:p>
            <a:pPr lvl="1"/>
            <a:r>
              <a:rPr lang="en-GB" b="1" dirty="0" smtClean="0"/>
              <a:t>Examples: supporting spoken output</a:t>
            </a:r>
            <a:endParaRPr lang="en-US" b="1" dirty="0"/>
          </a:p>
        </p:txBody>
      </p:sp>
    </p:spTree>
    <p:extLst>
      <p:ext uri="{BB962C8B-B14F-4D97-AF65-F5344CB8AC3E}">
        <p14:creationId xmlns:p14="http://schemas.microsoft.com/office/powerpoint/2010/main" val="20455768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Supporting talk - </a:t>
            </a:r>
            <a:r>
              <a:rPr lang="en-US" dirty="0"/>
              <a:t>Special SQL Topics </a:t>
            </a:r>
          </a:p>
        </p:txBody>
      </p:sp>
      <p:pic>
        <p:nvPicPr>
          <p:cNvPr id="6" name="Picture 5"/>
          <p:cNvPicPr>
            <a:picLocks noChangeAspect="1"/>
          </p:cNvPicPr>
          <p:nvPr/>
        </p:nvPicPr>
        <p:blipFill>
          <a:blip r:embed="rId2"/>
          <a:stretch>
            <a:fillRect/>
          </a:stretch>
        </p:blipFill>
        <p:spPr>
          <a:xfrm>
            <a:off x="304303" y="1747142"/>
            <a:ext cx="6076588" cy="4012213"/>
          </a:xfrm>
          <a:prstGeom prst="rect">
            <a:avLst/>
          </a:prstGeom>
        </p:spPr>
      </p:pic>
      <p:pic>
        <p:nvPicPr>
          <p:cNvPr id="7" name="Picture 6"/>
          <p:cNvPicPr>
            <a:picLocks noChangeAspect="1"/>
          </p:cNvPicPr>
          <p:nvPr/>
        </p:nvPicPr>
        <p:blipFill>
          <a:blip r:embed="rId3"/>
          <a:stretch>
            <a:fillRect/>
          </a:stretch>
        </p:blipFill>
        <p:spPr>
          <a:xfrm>
            <a:off x="5935467" y="1825625"/>
            <a:ext cx="5174949" cy="3810900"/>
          </a:xfrm>
          <a:prstGeom prst="rect">
            <a:avLst/>
          </a:prstGeom>
        </p:spPr>
      </p:pic>
    </p:spTree>
    <p:extLst>
      <p:ext uri="{BB962C8B-B14F-4D97-AF65-F5344CB8AC3E}">
        <p14:creationId xmlns:p14="http://schemas.microsoft.com/office/powerpoint/2010/main" val="830432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1" y="91612"/>
            <a:ext cx="10515600" cy="1325563"/>
          </a:xfrm>
        </p:spPr>
        <p:txBody>
          <a:bodyPr>
            <a:normAutofit/>
          </a:bodyPr>
          <a:lstStyle/>
          <a:p>
            <a:r>
              <a:rPr lang="en-GB" dirty="0" smtClean="0"/>
              <a:t>Supporting spoken output – </a:t>
            </a:r>
            <a:br>
              <a:rPr lang="en-GB" dirty="0" smtClean="0"/>
            </a:br>
            <a:r>
              <a:rPr lang="en-GB" dirty="0" smtClean="0"/>
              <a:t>Direct costing</a:t>
            </a:r>
            <a:endParaRPr lang="en-US" dirty="0"/>
          </a:p>
        </p:txBody>
      </p:sp>
      <p:pic>
        <p:nvPicPr>
          <p:cNvPr id="5" name="Picture 4"/>
          <p:cNvPicPr>
            <a:picLocks noChangeAspect="1"/>
          </p:cNvPicPr>
          <p:nvPr/>
        </p:nvPicPr>
        <p:blipFill>
          <a:blip r:embed="rId2"/>
          <a:stretch>
            <a:fillRect/>
          </a:stretch>
        </p:blipFill>
        <p:spPr>
          <a:xfrm>
            <a:off x="8248578" y="754394"/>
            <a:ext cx="3419475" cy="3019425"/>
          </a:xfrm>
          <a:prstGeom prst="rect">
            <a:avLst/>
          </a:prstGeom>
        </p:spPr>
      </p:pic>
      <p:pic>
        <p:nvPicPr>
          <p:cNvPr id="6" name="Content Placeholder 3"/>
          <p:cNvPicPr>
            <a:picLocks noGrp="1" noChangeAspect="1"/>
          </p:cNvPicPr>
          <p:nvPr>
            <p:ph idx="1"/>
          </p:nvPr>
        </p:nvPicPr>
        <p:blipFill>
          <a:blip r:embed="rId3"/>
          <a:stretch>
            <a:fillRect/>
          </a:stretch>
        </p:blipFill>
        <p:spPr>
          <a:xfrm>
            <a:off x="838201" y="1405756"/>
            <a:ext cx="3488140" cy="5289822"/>
          </a:xfrm>
          <a:prstGeom prst="rect">
            <a:avLst/>
          </a:prstGeom>
        </p:spPr>
      </p:pic>
      <p:pic>
        <p:nvPicPr>
          <p:cNvPr id="7" name="Picture 6"/>
          <p:cNvPicPr>
            <a:picLocks noChangeAspect="1"/>
          </p:cNvPicPr>
          <p:nvPr/>
        </p:nvPicPr>
        <p:blipFill>
          <a:blip r:embed="rId4"/>
          <a:stretch>
            <a:fillRect/>
          </a:stretch>
        </p:blipFill>
        <p:spPr>
          <a:xfrm>
            <a:off x="4521748" y="1405756"/>
            <a:ext cx="3531423" cy="5355462"/>
          </a:xfrm>
          <a:prstGeom prst="rect">
            <a:avLst/>
          </a:prstGeom>
        </p:spPr>
      </p:pic>
    </p:spTree>
    <p:extLst>
      <p:ext uri="{BB962C8B-B14F-4D97-AF65-F5344CB8AC3E}">
        <p14:creationId xmlns:p14="http://schemas.microsoft.com/office/powerpoint/2010/main" val="166486224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14228" y="2382956"/>
            <a:ext cx="8134350" cy="3238500"/>
          </a:xfrm>
          <a:prstGeom prst="rect">
            <a:avLst/>
          </a:prstGeom>
        </p:spPr>
      </p:pic>
      <p:pic>
        <p:nvPicPr>
          <p:cNvPr id="7" name="Picture 6"/>
          <p:cNvPicPr>
            <a:picLocks noChangeAspect="1"/>
          </p:cNvPicPr>
          <p:nvPr/>
        </p:nvPicPr>
        <p:blipFill>
          <a:blip r:embed="rId3"/>
          <a:stretch>
            <a:fillRect/>
          </a:stretch>
        </p:blipFill>
        <p:spPr>
          <a:xfrm>
            <a:off x="8248578" y="754394"/>
            <a:ext cx="3419475" cy="3019425"/>
          </a:xfrm>
          <a:prstGeom prst="rect">
            <a:avLst/>
          </a:prstGeom>
        </p:spPr>
      </p:pic>
      <p:sp>
        <p:nvSpPr>
          <p:cNvPr id="8" name="Title 1"/>
          <p:cNvSpPr>
            <a:spLocks noGrp="1"/>
          </p:cNvSpPr>
          <p:nvPr>
            <p:ph type="title"/>
          </p:nvPr>
        </p:nvSpPr>
        <p:spPr>
          <a:xfrm>
            <a:off x="838200" y="365125"/>
            <a:ext cx="10515600" cy="1325563"/>
          </a:xfrm>
        </p:spPr>
        <p:txBody>
          <a:bodyPr/>
          <a:lstStyle/>
          <a:p>
            <a:r>
              <a:rPr lang="en-GB" dirty="0" smtClean="0"/>
              <a:t>Supporting spoken output – </a:t>
            </a:r>
            <a:br>
              <a:rPr lang="en-GB" dirty="0" smtClean="0"/>
            </a:br>
            <a:r>
              <a:rPr lang="en-GB" dirty="0" smtClean="0"/>
              <a:t>Direct costing</a:t>
            </a:r>
            <a:endParaRPr lang="en-US" dirty="0"/>
          </a:p>
        </p:txBody>
      </p:sp>
    </p:spTree>
    <p:extLst>
      <p:ext uri="{BB962C8B-B14F-4D97-AF65-F5344CB8AC3E}">
        <p14:creationId xmlns:p14="http://schemas.microsoft.com/office/powerpoint/2010/main" val="278219310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HTL</a:t>
            </a:r>
            <a:r>
              <a:rPr lang="en-GB" dirty="0" smtClean="0"/>
              <a:t> </a:t>
            </a:r>
            <a:r>
              <a:rPr lang="en-GB" dirty="0" err="1" smtClean="0"/>
              <a:t>CLIL</a:t>
            </a:r>
            <a:r>
              <a:rPr lang="en-GB" dirty="0" smtClean="0"/>
              <a:t> future – The way ahead in 10 steps</a:t>
            </a:r>
            <a:endParaRPr lang="en-US" dirty="0"/>
          </a:p>
        </p:txBody>
      </p:sp>
      <p:sp>
        <p:nvSpPr>
          <p:cNvPr id="3" name="Content Placeholder 2"/>
          <p:cNvSpPr>
            <a:spLocks noGrp="1"/>
          </p:cNvSpPr>
          <p:nvPr>
            <p:ph idx="1"/>
          </p:nvPr>
        </p:nvSpPr>
        <p:spPr>
          <a:xfrm>
            <a:off x="838200" y="1503652"/>
            <a:ext cx="10515600" cy="4883499"/>
          </a:xfrm>
        </p:spPr>
        <p:txBody>
          <a:bodyPr>
            <a:normAutofit fontScale="85000" lnSpcReduction="20000"/>
          </a:bodyPr>
          <a:lstStyle/>
          <a:p>
            <a:pPr marL="514350" indent="-514350">
              <a:buFont typeface="+mj-lt"/>
              <a:buAutoNum type="arabicPeriod"/>
            </a:pPr>
            <a:r>
              <a:rPr lang="en-GB" dirty="0" smtClean="0"/>
              <a:t>Start in Grade 1</a:t>
            </a:r>
          </a:p>
          <a:p>
            <a:pPr marL="457200" lvl="1" indent="0">
              <a:buNone/>
            </a:pPr>
            <a:r>
              <a:rPr lang="en-GB" dirty="0" smtClean="0"/>
              <a:t>and/or develop </a:t>
            </a:r>
            <a:r>
              <a:rPr lang="en-GB" dirty="0"/>
              <a:t>academic </a:t>
            </a:r>
            <a:r>
              <a:rPr lang="en-GB" dirty="0" smtClean="0"/>
              <a:t>language in English lessons</a:t>
            </a:r>
          </a:p>
          <a:p>
            <a:pPr marL="514350" indent="-514350">
              <a:buFont typeface="+mj-lt"/>
              <a:buAutoNum type="arabicPeriod"/>
            </a:pPr>
            <a:r>
              <a:rPr lang="en-GB" dirty="0" smtClean="0"/>
              <a:t>Set up systems for monitoring student language levels</a:t>
            </a:r>
          </a:p>
          <a:p>
            <a:pPr marL="514350" indent="-514350">
              <a:buFont typeface="+mj-lt"/>
              <a:buAutoNum type="arabicPeriod"/>
            </a:pPr>
            <a:r>
              <a:rPr lang="en-GB" dirty="0" smtClean="0"/>
              <a:t>Which teachers should attend professional development?</a:t>
            </a:r>
          </a:p>
          <a:p>
            <a:pPr marL="514350" indent="-514350">
              <a:buFont typeface="+mj-lt"/>
              <a:buAutoNum type="arabicPeriod"/>
            </a:pPr>
            <a:r>
              <a:rPr lang="en-GB" dirty="0" smtClean="0"/>
              <a:t>Decide on ‘didactic methods’ to be expected in class</a:t>
            </a:r>
          </a:p>
          <a:p>
            <a:pPr marL="457200" lvl="1" indent="0">
              <a:buNone/>
            </a:pPr>
            <a:r>
              <a:rPr lang="en-GB" dirty="0"/>
              <a:t>Where possible develop skills using a </a:t>
            </a:r>
            <a:r>
              <a:rPr lang="en-GB" dirty="0" err="1"/>
              <a:t>CLIL</a:t>
            </a:r>
            <a:r>
              <a:rPr lang="en-GB" dirty="0"/>
              <a:t> approach (guiding input, supporting </a:t>
            </a:r>
            <a:r>
              <a:rPr lang="en-GB" dirty="0" smtClean="0"/>
              <a:t>output</a:t>
            </a:r>
            <a:r>
              <a:rPr lang="en-GB" dirty="0"/>
              <a:t>)</a:t>
            </a:r>
            <a:endParaRPr lang="en-US" dirty="0"/>
          </a:p>
          <a:p>
            <a:pPr marL="457200" lvl="1" indent="0">
              <a:buNone/>
            </a:pPr>
            <a:r>
              <a:rPr lang="en-GB" dirty="0" smtClean="0"/>
              <a:t>Where ‘lectures’ are given, make them visual, guided, interactive, language-salient</a:t>
            </a:r>
          </a:p>
          <a:p>
            <a:pPr marL="514350" indent="-514350">
              <a:buFont typeface="+mj-lt"/>
              <a:buAutoNum type="arabicPeriod"/>
            </a:pPr>
            <a:r>
              <a:rPr lang="en-GB" dirty="0" smtClean="0"/>
              <a:t>Decide ‘not’ to teach certain subjects in English if conditions dictate</a:t>
            </a:r>
          </a:p>
          <a:p>
            <a:pPr marL="514350" indent="-514350">
              <a:buFont typeface="+mj-lt"/>
              <a:buAutoNum type="arabicPeriod"/>
            </a:pPr>
            <a:r>
              <a:rPr lang="en-GB" dirty="0" smtClean="0"/>
              <a:t>Create a </a:t>
            </a:r>
            <a:r>
              <a:rPr lang="en-GB" dirty="0" err="1" smtClean="0"/>
              <a:t>CLIL</a:t>
            </a:r>
            <a:r>
              <a:rPr lang="en-GB" dirty="0" smtClean="0"/>
              <a:t> identify in school, space (physical/online), time, groups</a:t>
            </a:r>
          </a:p>
          <a:p>
            <a:pPr marL="514350" indent="-514350">
              <a:buFont typeface="+mj-lt"/>
              <a:buAutoNum type="arabicPeriod"/>
            </a:pPr>
            <a:r>
              <a:rPr lang="en-GB" dirty="0" smtClean="0"/>
              <a:t>Encourage colleagues to ‘explore’ and ‘innovate’ (it’s a learning process)</a:t>
            </a:r>
          </a:p>
          <a:p>
            <a:pPr marL="514350" indent="-514350">
              <a:buFont typeface="+mj-lt"/>
              <a:buAutoNum type="arabicPeriod"/>
            </a:pPr>
            <a:r>
              <a:rPr lang="en-GB" dirty="0" smtClean="0"/>
              <a:t>Publish your material (share)</a:t>
            </a:r>
          </a:p>
          <a:p>
            <a:pPr marL="514350" indent="-514350">
              <a:buFont typeface="+mj-lt"/>
              <a:buAutoNum type="arabicPeriod"/>
            </a:pPr>
            <a:r>
              <a:rPr lang="en-GB" dirty="0"/>
              <a:t>Manage </a:t>
            </a:r>
            <a:r>
              <a:rPr lang="en-GB" dirty="0" err="1"/>
              <a:t>CLIL</a:t>
            </a:r>
            <a:r>
              <a:rPr lang="en-GB" dirty="0"/>
              <a:t> on a school basis (not individual teachers)</a:t>
            </a:r>
          </a:p>
          <a:p>
            <a:pPr marL="514350" indent="-514350">
              <a:buFont typeface="+mj-lt"/>
              <a:buAutoNum type="arabicPeriod"/>
            </a:pPr>
            <a:r>
              <a:rPr lang="en-GB" dirty="0" smtClean="0"/>
              <a:t>Grow the </a:t>
            </a:r>
            <a:r>
              <a:rPr lang="en-GB" dirty="0" err="1" smtClean="0"/>
              <a:t>CLIL</a:t>
            </a:r>
            <a:r>
              <a:rPr lang="en-GB" dirty="0" smtClean="0"/>
              <a:t> network in Austria and beyond</a:t>
            </a:r>
          </a:p>
          <a:p>
            <a:endParaRPr lang="en-GB" dirty="0"/>
          </a:p>
        </p:txBody>
      </p:sp>
    </p:spTree>
    <p:extLst>
      <p:ext uri="{BB962C8B-B14F-4D97-AF65-F5344CB8AC3E}">
        <p14:creationId xmlns:p14="http://schemas.microsoft.com/office/powerpoint/2010/main" val="515921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HTL</a:t>
            </a:r>
            <a:r>
              <a:rPr lang="en-GB" dirty="0" smtClean="0"/>
              <a:t> </a:t>
            </a:r>
            <a:r>
              <a:rPr lang="en-GB" dirty="0" err="1" smtClean="0"/>
              <a:t>CLIL</a:t>
            </a:r>
            <a:r>
              <a:rPr lang="en-GB" dirty="0" smtClean="0"/>
              <a:t> future</a:t>
            </a:r>
            <a:endParaRPr lang="en-US" dirty="0"/>
          </a:p>
        </p:txBody>
      </p:sp>
      <p:sp>
        <p:nvSpPr>
          <p:cNvPr id="3" name="Content Placeholder 2"/>
          <p:cNvSpPr>
            <a:spLocks noGrp="1"/>
          </p:cNvSpPr>
          <p:nvPr>
            <p:ph idx="1"/>
          </p:nvPr>
        </p:nvSpPr>
        <p:spPr/>
        <p:txBody>
          <a:bodyPr/>
          <a:lstStyle/>
          <a:p>
            <a:r>
              <a:rPr lang="en-GB" dirty="0" err="1" smtClean="0"/>
              <a:t>CLIL</a:t>
            </a:r>
            <a:r>
              <a:rPr lang="en-GB" dirty="0" smtClean="0"/>
              <a:t> Conference 2019? (School-based approaches to </a:t>
            </a:r>
            <a:r>
              <a:rPr lang="en-GB" dirty="0" err="1" smtClean="0"/>
              <a:t>CLIL</a:t>
            </a:r>
            <a:r>
              <a:rPr lang="en-GB" dirty="0" smtClean="0"/>
              <a:t>)</a:t>
            </a:r>
          </a:p>
          <a:p>
            <a:r>
              <a:rPr lang="en-GB" dirty="0" smtClean="0"/>
              <a:t>Schools and colleagues (students?) reporting back on their experiences</a:t>
            </a:r>
          </a:p>
          <a:p>
            <a:endParaRPr lang="en-US" dirty="0"/>
          </a:p>
        </p:txBody>
      </p:sp>
      <p:sp>
        <p:nvSpPr>
          <p:cNvPr id="4" name="Rectangle 3"/>
          <p:cNvSpPr/>
          <p:nvPr/>
        </p:nvSpPr>
        <p:spPr>
          <a:xfrm>
            <a:off x="2720454" y="4013257"/>
            <a:ext cx="6423546" cy="1569660"/>
          </a:xfrm>
          <a:prstGeom prst="rect">
            <a:avLst/>
          </a:prstGeom>
        </p:spPr>
        <p:txBody>
          <a:bodyPr wrap="square">
            <a:spAutoFit/>
          </a:bodyPr>
          <a:lstStyle/>
          <a:p>
            <a:r>
              <a:rPr lang="en-US" sz="2400" dirty="0" smtClean="0"/>
              <a:t>‘When I asked </a:t>
            </a:r>
            <a:r>
              <a:rPr lang="en-US" sz="2400" dirty="0"/>
              <a:t>the students for a general feedback some of </a:t>
            </a:r>
            <a:r>
              <a:rPr lang="en-US" sz="2400" dirty="0" smtClean="0"/>
              <a:t>them where </a:t>
            </a:r>
            <a:r>
              <a:rPr lang="en-US" sz="2400" dirty="0"/>
              <a:t>actually asking for more lessons in </a:t>
            </a:r>
            <a:r>
              <a:rPr lang="en-US" sz="2400" dirty="0" smtClean="0"/>
              <a:t>English language and </a:t>
            </a:r>
            <a:r>
              <a:rPr lang="en-US" sz="2400" dirty="0"/>
              <a:t>so I found that </a:t>
            </a:r>
            <a:r>
              <a:rPr lang="en-US" sz="2400" dirty="0" smtClean="0"/>
              <a:t>very encouraging'.</a:t>
            </a:r>
            <a:endParaRPr lang="en-US" sz="2400" dirty="0"/>
          </a:p>
        </p:txBody>
      </p:sp>
    </p:spTree>
    <p:extLst>
      <p:ext uri="{BB962C8B-B14F-4D97-AF65-F5344CB8AC3E}">
        <p14:creationId xmlns:p14="http://schemas.microsoft.com/office/powerpoint/2010/main" val="28009881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HTL</a:t>
            </a:r>
            <a:r>
              <a:rPr lang="en-GB" dirty="0" smtClean="0"/>
              <a:t> </a:t>
            </a:r>
            <a:r>
              <a:rPr lang="en-GB" dirty="0" err="1" smtClean="0"/>
              <a:t>CLIL</a:t>
            </a:r>
            <a:r>
              <a:rPr lang="en-GB" dirty="0" smtClean="0"/>
              <a:t> past – classroom practice</a:t>
            </a:r>
            <a:endParaRPr lang="en-US" dirty="0"/>
          </a:p>
        </p:txBody>
      </p:sp>
      <p:sp>
        <p:nvSpPr>
          <p:cNvPr id="3" name="Content Placeholder 2"/>
          <p:cNvSpPr>
            <a:spLocks noGrp="1"/>
          </p:cNvSpPr>
          <p:nvPr>
            <p:ph idx="1"/>
          </p:nvPr>
        </p:nvSpPr>
        <p:spPr/>
        <p:txBody>
          <a:bodyPr/>
          <a:lstStyle/>
          <a:p>
            <a:r>
              <a:rPr lang="en-GB" dirty="0" smtClean="0"/>
              <a:t>Classroom dynamics</a:t>
            </a:r>
          </a:p>
          <a:p>
            <a:pPr lvl="1"/>
            <a:r>
              <a:rPr lang="en-GB" dirty="0" smtClean="0"/>
              <a:t>Teacher experience and language ability</a:t>
            </a:r>
          </a:p>
          <a:p>
            <a:pPr lvl="1"/>
            <a:r>
              <a:rPr lang="en-GB" dirty="0" smtClean="0"/>
              <a:t>What goes on in the classroom?</a:t>
            </a:r>
          </a:p>
          <a:p>
            <a:pPr lvl="1"/>
            <a:r>
              <a:rPr lang="en-GB" dirty="0" smtClean="0"/>
              <a:t>What exactly students are asked to do (teachers?)</a:t>
            </a:r>
          </a:p>
          <a:p>
            <a:pPr lvl="1"/>
            <a:r>
              <a:rPr lang="en-GB" dirty="0" smtClean="0"/>
              <a:t>Students won’t develop oral competence, if they don’t speak in class</a:t>
            </a:r>
          </a:p>
          <a:p>
            <a:pPr lvl="1"/>
            <a:r>
              <a:rPr lang="en-GB" dirty="0" smtClean="0"/>
              <a:t>Subject / profession demands spoken skills, students should speak in class</a:t>
            </a:r>
          </a:p>
          <a:p>
            <a:pPr lvl="1"/>
            <a:r>
              <a:rPr lang="en-GB" dirty="0" smtClean="0"/>
              <a:t>A balance of skills?</a:t>
            </a:r>
          </a:p>
          <a:p>
            <a:pPr lvl="1"/>
            <a:r>
              <a:rPr lang="en-GB" dirty="0" smtClean="0"/>
              <a:t>Unwrapping curriculum objectives </a:t>
            </a:r>
          </a:p>
          <a:p>
            <a:pPr lvl="2"/>
            <a:r>
              <a:rPr lang="en-GB" dirty="0" smtClean="0"/>
              <a:t>What does ‘analyse’ mean?</a:t>
            </a:r>
          </a:p>
          <a:p>
            <a:pPr lvl="2"/>
            <a:r>
              <a:rPr lang="en-GB" dirty="0" smtClean="0"/>
              <a:t>What does ‘know’ mean?</a:t>
            </a:r>
            <a:endParaRPr lang="en-US" dirty="0"/>
          </a:p>
        </p:txBody>
      </p:sp>
    </p:spTree>
    <p:extLst>
      <p:ext uri="{BB962C8B-B14F-4D97-AF65-F5344CB8AC3E}">
        <p14:creationId xmlns:p14="http://schemas.microsoft.com/office/powerpoint/2010/main" val="37432032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HTL</a:t>
            </a:r>
            <a:r>
              <a:rPr lang="en-GB" dirty="0" smtClean="0"/>
              <a:t> </a:t>
            </a:r>
            <a:r>
              <a:rPr lang="en-GB" dirty="0" err="1" smtClean="0"/>
              <a:t>CLIL</a:t>
            </a:r>
            <a:r>
              <a:rPr lang="en-GB" dirty="0" smtClean="0"/>
              <a:t> past – feedback</a:t>
            </a:r>
            <a:br>
              <a:rPr lang="en-GB" dirty="0" smtClean="0"/>
            </a:br>
            <a:r>
              <a:rPr lang="en-GB" dirty="0" smtClean="0"/>
              <a:t>Needs</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44704" y="1116920"/>
            <a:ext cx="7647296" cy="5741079"/>
          </a:xfrm>
          <a:prstGeom prst="rect">
            <a:avLst/>
          </a:prstGeom>
        </p:spPr>
      </p:pic>
    </p:spTree>
    <p:extLst>
      <p:ext uri="{BB962C8B-B14F-4D97-AF65-F5344CB8AC3E}">
        <p14:creationId xmlns:p14="http://schemas.microsoft.com/office/powerpoint/2010/main" val="1563729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HTL</a:t>
            </a:r>
            <a:r>
              <a:rPr lang="en-GB" dirty="0" smtClean="0"/>
              <a:t> </a:t>
            </a:r>
            <a:r>
              <a:rPr lang="en-GB" dirty="0" err="1" smtClean="0"/>
              <a:t>CLIL</a:t>
            </a:r>
            <a:r>
              <a:rPr lang="en-GB" dirty="0" smtClean="0"/>
              <a:t> past – feedback</a:t>
            </a:r>
            <a:br>
              <a:rPr lang="en-GB" dirty="0" smtClean="0"/>
            </a:br>
            <a:r>
              <a:rPr lang="en-GB" dirty="0" smtClean="0"/>
              <a:t>Challenges</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12693" y="942744"/>
            <a:ext cx="7879307" cy="5915256"/>
          </a:xfrm>
          <a:prstGeom prst="rect">
            <a:avLst/>
          </a:prstGeom>
        </p:spPr>
      </p:pic>
    </p:spTree>
    <p:extLst>
      <p:ext uri="{BB962C8B-B14F-4D97-AF65-F5344CB8AC3E}">
        <p14:creationId xmlns:p14="http://schemas.microsoft.com/office/powerpoint/2010/main" val="9764173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HTL</a:t>
            </a:r>
            <a:r>
              <a:rPr lang="en-GB" dirty="0" smtClean="0"/>
              <a:t> </a:t>
            </a:r>
            <a:r>
              <a:rPr lang="en-GB" dirty="0" err="1" smtClean="0"/>
              <a:t>CLIL</a:t>
            </a:r>
            <a:r>
              <a:rPr lang="en-GB" dirty="0" smtClean="0"/>
              <a:t> past – feedback</a:t>
            </a:r>
            <a:br>
              <a:rPr lang="en-GB" dirty="0" smtClean="0"/>
            </a:br>
            <a:r>
              <a:rPr lang="en-GB" dirty="0" smtClean="0"/>
              <a:t>Benefits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1456897"/>
            <a:ext cx="7620000" cy="5715000"/>
          </a:xfrm>
          <a:prstGeom prst="rect">
            <a:avLst/>
          </a:prstGeom>
        </p:spPr>
      </p:pic>
    </p:spTree>
    <p:extLst>
      <p:ext uri="{BB962C8B-B14F-4D97-AF65-F5344CB8AC3E}">
        <p14:creationId xmlns:p14="http://schemas.microsoft.com/office/powerpoint/2010/main" val="4200938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HTL</a:t>
            </a:r>
            <a:r>
              <a:rPr lang="en-GB" dirty="0" smtClean="0"/>
              <a:t> </a:t>
            </a:r>
            <a:r>
              <a:rPr lang="en-GB" dirty="0" err="1" smtClean="0"/>
              <a:t>CLIL</a:t>
            </a:r>
            <a:r>
              <a:rPr lang="en-GB" dirty="0" smtClean="0"/>
              <a:t> in the classroom</a:t>
            </a:r>
            <a:br>
              <a:rPr lang="en-GB" dirty="0" smtClean="0"/>
            </a:br>
            <a:r>
              <a:rPr lang="en-GB" dirty="0" smtClean="0"/>
              <a:t>Students ‘doing’ things</a:t>
            </a:r>
            <a:endParaRPr lang="en-US" dirty="0"/>
          </a:p>
        </p:txBody>
      </p:sp>
      <p:sp>
        <p:nvSpPr>
          <p:cNvPr id="4" name="Content Placeholder 2"/>
          <p:cNvSpPr txBox="1">
            <a:spLocks/>
          </p:cNvSpPr>
          <p:nvPr/>
        </p:nvSpPr>
        <p:spPr>
          <a:xfrm>
            <a:off x="990600" y="19780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mtClean="0"/>
              <a:t>One colleague describes his classes in the following way: </a:t>
            </a:r>
          </a:p>
          <a:p>
            <a:endParaRPr lang="en-GB" smtClean="0"/>
          </a:p>
          <a:p>
            <a:pPr marL="0" indent="0">
              <a:buFont typeface="Arial" panose="020B0604020202020204" pitchFamily="34" charset="0"/>
              <a:buNone/>
            </a:pPr>
            <a:r>
              <a:rPr lang="en-GB" smtClean="0"/>
              <a:t>'All these techniques are fine where the students actually do things in the lessons, in my classes the students don't do anything. They listen to my input and explanations of the theory.</a:t>
            </a:r>
            <a:endParaRPr lang="en-US" dirty="0"/>
          </a:p>
        </p:txBody>
      </p:sp>
    </p:spTree>
    <p:extLst>
      <p:ext uri="{BB962C8B-B14F-4D97-AF65-F5344CB8AC3E}">
        <p14:creationId xmlns:p14="http://schemas.microsoft.com/office/powerpoint/2010/main" val="5292729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HTL</a:t>
            </a:r>
            <a:r>
              <a:rPr lang="en-GB" dirty="0" smtClean="0"/>
              <a:t> </a:t>
            </a:r>
            <a:r>
              <a:rPr lang="en-GB" dirty="0" err="1" smtClean="0"/>
              <a:t>CLIL</a:t>
            </a:r>
            <a:r>
              <a:rPr lang="en-GB" dirty="0" smtClean="0"/>
              <a:t> in the classroom</a:t>
            </a:r>
            <a:br>
              <a:rPr lang="en-GB" dirty="0" smtClean="0"/>
            </a:br>
            <a:r>
              <a:rPr lang="en-GB" dirty="0" smtClean="0"/>
              <a:t>Red flag!</a:t>
            </a:r>
            <a:endParaRPr lang="en-US" dirty="0"/>
          </a:p>
        </p:txBody>
      </p:sp>
      <p:sp>
        <p:nvSpPr>
          <p:cNvPr id="3" name="Content Placeholder 2"/>
          <p:cNvSpPr>
            <a:spLocks noGrp="1"/>
          </p:cNvSpPr>
          <p:nvPr>
            <p:ph idx="1"/>
          </p:nvPr>
        </p:nvSpPr>
        <p:spPr>
          <a:xfrm>
            <a:off x="838200" y="1962103"/>
            <a:ext cx="10515600" cy="4351338"/>
          </a:xfrm>
        </p:spPr>
        <p:txBody>
          <a:bodyPr>
            <a:normAutofit fontScale="92500" lnSpcReduction="10000"/>
          </a:bodyPr>
          <a:lstStyle/>
          <a:p>
            <a:r>
              <a:rPr lang="en-GB" dirty="0" err="1"/>
              <a:t>CLIL</a:t>
            </a:r>
            <a:r>
              <a:rPr lang="en-GB" dirty="0"/>
              <a:t> is about method, and </a:t>
            </a:r>
            <a:r>
              <a:rPr lang="en-GB" dirty="0" smtClean="0"/>
              <a:t>dynamics. Where </a:t>
            </a:r>
            <a:r>
              <a:rPr lang="en-GB" dirty="0"/>
              <a:t>a lesson goal is to deliver theory through teacher talk, the dynamic is restricted to that </a:t>
            </a:r>
            <a:r>
              <a:rPr lang="en-GB" dirty="0" smtClean="0"/>
              <a:t>medium. </a:t>
            </a:r>
          </a:p>
          <a:p>
            <a:r>
              <a:rPr lang="en-GB" dirty="0" smtClean="0"/>
              <a:t>Is </a:t>
            </a:r>
            <a:r>
              <a:rPr lang="en-GB" dirty="0"/>
              <a:t>such a context the best one to use a foreign language? </a:t>
            </a:r>
            <a:r>
              <a:rPr lang="en-GB" dirty="0" smtClean="0"/>
              <a:t>Where </a:t>
            </a:r>
            <a:r>
              <a:rPr lang="en-GB" dirty="0"/>
              <a:t>teachers are confident in the foreign language, and the students are confident in the foreign language (this means that they are able to follow a foreign-language theoretical lecture, take notes, apply the theory to subsequent practice), there is a role for this approach. </a:t>
            </a:r>
            <a:endParaRPr lang="en-GB" dirty="0" smtClean="0"/>
          </a:p>
          <a:p>
            <a:r>
              <a:rPr lang="en-GB" dirty="0" smtClean="0"/>
              <a:t>Beware of dedicating </a:t>
            </a:r>
            <a:r>
              <a:rPr lang="en-GB" dirty="0"/>
              <a:t>significant numbers of </a:t>
            </a:r>
            <a:r>
              <a:rPr lang="en-GB" dirty="0" err="1"/>
              <a:t>CLIL</a:t>
            </a:r>
            <a:r>
              <a:rPr lang="en-GB" dirty="0"/>
              <a:t> hours in the timetable to this kind of teaching. </a:t>
            </a:r>
            <a:endParaRPr lang="en-GB" dirty="0" smtClean="0"/>
          </a:p>
          <a:p>
            <a:r>
              <a:rPr lang="en-GB" dirty="0" smtClean="0"/>
              <a:t>In subjects </a:t>
            </a:r>
            <a:r>
              <a:rPr lang="en-GB" dirty="0"/>
              <a:t>heavy in theoretical content, look for areas of the curriculum which lend themselves to developing communicative skills and avoid the areas of abstract content</a:t>
            </a:r>
            <a:r>
              <a:rPr lang="en-GB" dirty="0" smtClean="0"/>
              <a:t>. Feel confident NOT to teach in English.</a:t>
            </a:r>
            <a:endParaRPr lang="en-US" dirty="0"/>
          </a:p>
          <a:p>
            <a:endParaRPr lang="en-US" dirty="0"/>
          </a:p>
        </p:txBody>
      </p:sp>
    </p:spTree>
    <p:extLst>
      <p:ext uri="{BB962C8B-B14F-4D97-AF65-F5344CB8AC3E}">
        <p14:creationId xmlns:p14="http://schemas.microsoft.com/office/powerpoint/2010/main" val="12199824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610</TotalTime>
  <Words>1120</Words>
  <Application>Microsoft Office PowerPoint</Application>
  <PresentationFormat>Widescreen</PresentationFormat>
  <Paragraphs>141</Paragraphs>
  <Slides>37</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Arial</vt:lpstr>
      <vt:lpstr>Calibri</vt:lpstr>
      <vt:lpstr>Calibri Light</vt:lpstr>
      <vt:lpstr>Office Theme</vt:lpstr>
      <vt:lpstr>Austrian CLIL</vt:lpstr>
      <vt:lpstr>HTL CLIL - the story so far</vt:lpstr>
      <vt:lpstr>HTL CLIL past – @ PH Wien</vt:lpstr>
      <vt:lpstr>HTL CLIL past – classroom practice</vt:lpstr>
      <vt:lpstr>HTL CLIL past – feedback Needs</vt:lpstr>
      <vt:lpstr>HTL CLIL past – feedback Challenges</vt:lpstr>
      <vt:lpstr>HTL CLIL past – feedback Benefits</vt:lpstr>
      <vt:lpstr>HTL CLIL in the classroom Students ‘doing’ things</vt:lpstr>
      <vt:lpstr>HTL CLIL in the classroom Red flag!</vt:lpstr>
      <vt:lpstr>HTL CLIL in the classroom Good practice</vt:lpstr>
      <vt:lpstr>HTL CLIL in the classroom Good practice</vt:lpstr>
      <vt:lpstr>HTL CLIL in the classroom Good practice</vt:lpstr>
      <vt:lpstr>HTL CLIL in the classroom Good practice</vt:lpstr>
      <vt:lpstr>HTL CLIL in the classroom</vt:lpstr>
      <vt:lpstr>Subject-specific vocabulary – Software devpt</vt:lpstr>
      <vt:lpstr>‘Doing’ terminology</vt:lpstr>
      <vt:lpstr>HTL CLIL in the classroom</vt:lpstr>
      <vt:lpstr>A product life-cycle</vt:lpstr>
      <vt:lpstr>Product Life Cycle – Task Group A</vt:lpstr>
      <vt:lpstr>Guiding input media Board game - ‘Percentage Snake’</vt:lpstr>
      <vt:lpstr>Guiding input media – Simple Interest Board game</vt:lpstr>
      <vt:lpstr>Guiding input media - Simple interest cards</vt:lpstr>
      <vt:lpstr>HTL CLIL in the classroom</vt:lpstr>
      <vt:lpstr>Guiding input text – Insurance Dominoes</vt:lpstr>
      <vt:lpstr>Guiding input text – Job Specs</vt:lpstr>
      <vt:lpstr>HTL CLIL in the classroom</vt:lpstr>
      <vt:lpstr>General academic language – Population pyramids</vt:lpstr>
      <vt:lpstr>HTL CLIL in the classroom</vt:lpstr>
      <vt:lpstr>Supporting written output – More than subject-specific vocabulary</vt:lpstr>
      <vt:lpstr>Supporting written output –  Product life cycle </vt:lpstr>
      <vt:lpstr>Supporting written output –  Product life cycle </vt:lpstr>
      <vt:lpstr>HTL CLIL in the classroom</vt:lpstr>
      <vt:lpstr>Supporting talk - Special SQL Topics </vt:lpstr>
      <vt:lpstr>Supporting spoken output –  Direct costing</vt:lpstr>
      <vt:lpstr>Supporting spoken output –  Direct costing</vt:lpstr>
      <vt:lpstr>HTL CLIL future – The way ahead in 10 steps</vt:lpstr>
      <vt:lpstr>HTL CLIL future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Austrian CLIL</dc:title>
  <dc:creator>Keith Kelly</dc:creator>
  <cp:lastModifiedBy>Keith Kelly</cp:lastModifiedBy>
  <cp:revision>52</cp:revision>
  <dcterms:created xsi:type="dcterms:W3CDTF">2017-03-09T16:52:12Z</dcterms:created>
  <dcterms:modified xsi:type="dcterms:W3CDTF">2017-03-30T15:41:38Z</dcterms:modified>
</cp:coreProperties>
</file>