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6" r:id="rId9"/>
    <p:sldId id="287" r:id="rId10"/>
    <p:sldId id="263" r:id="rId11"/>
    <p:sldId id="264" r:id="rId12"/>
    <p:sldId id="288" r:id="rId13"/>
    <p:sldId id="289" r:id="rId14"/>
    <p:sldId id="265" r:id="rId15"/>
    <p:sldId id="266" r:id="rId16"/>
    <p:sldId id="267" r:id="rId17"/>
    <p:sldId id="268" r:id="rId18"/>
    <p:sldId id="269" r:id="rId19"/>
    <p:sldId id="290" r:id="rId20"/>
    <p:sldId id="291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9/24/2009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85800"/>
            <a:ext cx="7772400" cy="1600199"/>
          </a:xfrm>
        </p:spPr>
        <p:txBody>
          <a:bodyPr/>
          <a:lstStyle/>
          <a:p>
            <a:r>
              <a:rPr lang="en-GB" b="1" dirty="0" smtClean="0"/>
              <a:t>Fieldwork in Geography – </a:t>
            </a:r>
            <a:br>
              <a:rPr lang="en-GB" b="1" dirty="0" smtClean="0"/>
            </a:br>
            <a:r>
              <a:rPr lang="en-GB" b="1" dirty="0" smtClean="0"/>
              <a:t>Bilingual teaching</a:t>
            </a:r>
            <a:endParaRPr lang="en-GB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90800"/>
            <a:ext cx="6400800" cy="3048000"/>
          </a:xfrm>
        </p:spPr>
        <p:txBody>
          <a:bodyPr>
            <a:normAutofit lnSpcReduction="10000"/>
          </a:bodyPr>
          <a:lstStyle/>
          <a:p>
            <a:r>
              <a:rPr lang="en-GB" b="1" dirty="0" smtClean="0">
                <a:solidFill>
                  <a:schemeClr val="tx1"/>
                </a:solidFill>
              </a:rPr>
              <a:t>James Hindson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Sense&amp;Sustainability</a:t>
            </a:r>
          </a:p>
          <a:p>
            <a:endParaRPr lang="en-GB" b="1" dirty="0" smtClean="0">
              <a:solidFill>
                <a:schemeClr val="tx1"/>
              </a:solidFill>
            </a:endParaRPr>
          </a:p>
          <a:p>
            <a:r>
              <a:rPr lang="en-GB" sz="4400" b="1" dirty="0" smtClean="0">
                <a:solidFill>
                  <a:schemeClr val="tx1"/>
                </a:solidFill>
              </a:rPr>
              <a:t>The world is in a serious mess!</a:t>
            </a:r>
            <a:endParaRPr lang="en-GB" sz="4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Unequal shares</a:t>
            </a:r>
          </a:p>
          <a:p>
            <a:pPr>
              <a:buNone/>
            </a:pPr>
            <a:endParaRPr lang="en-GB" dirty="0"/>
          </a:p>
        </p:txBody>
      </p:sp>
      <p:pic>
        <p:nvPicPr>
          <p:cNvPr id="4" name="Picture 4" descr="tabl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399" y="2286000"/>
            <a:ext cx="7542213" cy="4183063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pic>
        <p:nvPicPr>
          <p:cNvPr id="4" name="Picture 5" descr="gdp_nominal_per_capita_world_map_imf_figures_for_year_200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1899050"/>
            <a:ext cx="8229600" cy="3928262"/>
          </a:xfr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And it’s all getting worse faster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4" name="Picture 4" descr="greenland_heat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4286250" cy="360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riimg20060831_7021565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438400"/>
            <a:ext cx="26733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1600200"/>
            <a:ext cx="74173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3810000" y="1447800"/>
            <a:ext cx="4876800" cy="685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So Why?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4" name="Picture 4" descr="cartoo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0" y="2133600"/>
            <a:ext cx="4574463" cy="2590800"/>
          </a:xfrm>
          <a:prstGeom prst="rect">
            <a:avLst/>
          </a:prstGeom>
          <a:noFill/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4876800"/>
            <a:ext cx="4495800" cy="1534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nsumeris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1524000"/>
            <a:ext cx="2865437" cy="480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pic>
        <p:nvPicPr>
          <p:cNvPr id="4" name="Picture 4" descr="consumerism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981200"/>
            <a:ext cx="3143250" cy="3810000"/>
          </a:xfrm>
          <a:noFill/>
        </p:spPr>
      </p:pic>
      <p:pic>
        <p:nvPicPr>
          <p:cNvPr id="5" name="Picture 5" descr="svalka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057400"/>
            <a:ext cx="4763862" cy="3505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What is at the heart of the problem?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4" name="Picture 2" descr="ESD2p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95400" y="2332037"/>
            <a:ext cx="6029325" cy="3992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buNone/>
            </a:pPr>
            <a:r>
              <a:rPr lang="en-US" sz="3500" b="1" dirty="0" smtClean="0"/>
              <a:t>This is a system that </a:t>
            </a:r>
          </a:p>
          <a:p>
            <a:pPr>
              <a:lnSpc>
                <a:spcPct val="80000"/>
              </a:lnSpc>
              <a:buNone/>
            </a:pPr>
            <a:endParaRPr lang="en-US" sz="3500" b="1" dirty="0" smtClean="0"/>
          </a:p>
          <a:p>
            <a:pPr>
              <a:lnSpc>
                <a:spcPct val="80000"/>
              </a:lnSpc>
            </a:pPr>
            <a:r>
              <a:rPr lang="en-US" sz="3000" dirty="0" smtClean="0"/>
              <a:t>Puts billions of kilogram of </a:t>
            </a:r>
            <a:r>
              <a:rPr lang="en-US" sz="3000" b="1" dirty="0" smtClean="0"/>
              <a:t>toxic material </a:t>
            </a:r>
            <a:r>
              <a:rPr lang="en-US" sz="3000" dirty="0" smtClean="0"/>
              <a:t>into the air, water, and soil every year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Produces some materials so dangerous they will require </a:t>
            </a:r>
            <a:r>
              <a:rPr lang="en-US" sz="3000" b="1" dirty="0" smtClean="0"/>
              <a:t>constant vigilance </a:t>
            </a:r>
            <a:r>
              <a:rPr lang="en-US" sz="3000" dirty="0" smtClean="0"/>
              <a:t>by future generations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Results in </a:t>
            </a:r>
            <a:r>
              <a:rPr lang="en-US" sz="3000" b="1" dirty="0" smtClean="0"/>
              <a:t>gigantic amounts of waste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Puts </a:t>
            </a:r>
            <a:r>
              <a:rPr lang="en-US" sz="3000" b="1" dirty="0" smtClean="0"/>
              <a:t>valuable materials </a:t>
            </a:r>
            <a:r>
              <a:rPr lang="en-US" sz="3000" dirty="0" smtClean="0"/>
              <a:t>in holes all over the planet, where they can never be retrieved</a:t>
            </a:r>
          </a:p>
          <a:p>
            <a:pPr>
              <a:lnSpc>
                <a:spcPct val="80000"/>
              </a:lnSpc>
            </a:pPr>
            <a:r>
              <a:rPr lang="en-US" sz="3000" dirty="0" smtClean="0"/>
              <a:t>Requires </a:t>
            </a:r>
            <a:r>
              <a:rPr lang="en-US" sz="3000" b="1" dirty="0" smtClean="0"/>
              <a:t>thousands of complex regulations </a:t>
            </a:r>
            <a:r>
              <a:rPr lang="en-US" sz="3000" dirty="0" smtClean="0"/>
              <a:t>to keep people and natural systems from being poisoned too quickly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 smtClean="0"/>
              <a:t>Measures productivity by </a:t>
            </a:r>
            <a:r>
              <a:rPr lang="en-US" sz="2800" b="1" dirty="0" smtClean="0"/>
              <a:t>how few people </a:t>
            </a:r>
            <a:r>
              <a:rPr lang="en-US" sz="2800" dirty="0" smtClean="0"/>
              <a:t>are working?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Creates prosperity by </a:t>
            </a:r>
            <a:r>
              <a:rPr lang="en-US" sz="2800" b="1" dirty="0" smtClean="0"/>
              <a:t>digging up or cutting down natural resources </a:t>
            </a:r>
            <a:r>
              <a:rPr lang="en-US" sz="2800" dirty="0" smtClean="0"/>
              <a:t>and then burying or burning them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Erodes the </a:t>
            </a:r>
            <a:r>
              <a:rPr lang="en-US" sz="2800" b="1" dirty="0" smtClean="0"/>
              <a:t>diversity of species </a:t>
            </a:r>
            <a:r>
              <a:rPr lang="en-US" sz="2800" dirty="0" smtClean="0"/>
              <a:t>and cultural practices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Creates a world where </a:t>
            </a:r>
            <a:r>
              <a:rPr lang="en-US" sz="2800" b="1" dirty="0" smtClean="0"/>
              <a:t>half the people </a:t>
            </a:r>
            <a:r>
              <a:rPr lang="en-US" sz="2800" dirty="0" smtClean="0"/>
              <a:t>on the planet live in poverty</a:t>
            </a:r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Food production</a:t>
            </a:r>
            <a:endParaRPr lang="en-GB" b="1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322512"/>
            <a:ext cx="4958699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There is no doubt the world is in a mess</a:t>
            </a:r>
          </a:p>
          <a:p>
            <a:pPr>
              <a:buNone/>
            </a:pPr>
            <a:endParaRPr lang="en-GB" b="1" dirty="0" smtClean="0"/>
          </a:p>
          <a:p>
            <a:pPr>
              <a:buNone/>
            </a:pPr>
            <a:endParaRPr lang="en-GB" dirty="0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133601"/>
            <a:ext cx="5181600" cy="3752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Energy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4" name="Picture 4" descr="Compounding loss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85800" y="2362200"/>
            <a:ext cx="6278562" cy="3449638"/>
          </a:xfrm>
          <a:prstGeom prst="rect">
            <a:avLst/>
          </a:prstGeom>
          <a:noFill/>
          <a:ln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And doesn’t produce happiness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4" name="Picture 6" descr="happiness_inco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209800"/>
            <a:ext cx="5257800" cy="43068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pic>
        <p:nvPicPr>
          <p:cNvPr id="4" name="Picture 5" descr="1889_1618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76400"/>
            <a:ext cx="5791200" cy="42560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pic>
        <p:nvPicPr>
          <p:cNvPr id="4" name="Picture 5" descr="http://www.davidsuzuki.org/files/climate/skeptic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66897" y="1600200"/>
            <a:ext cx="56102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smtClean="0"/>
              <a:t>So …</a:t>
            </a:r>
            <a:endParaRPr lang="en-GB" b="1" dirty="0" smtClean="0"/>
          </a:p>
          <a:p>
            <a:pPr>
              <a:buNone/>
            </a:pPr>
            <a:r>
              <a:rPr lang="en-GB" b="1" dirty="0" smtClean="0"/>
              <a:t>We need something different? </a:t>
            </a:r>
            <a:endParaRPr lang="en-GB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There is a triple crunch!</a:t>
            </a:r>
          </a:p>
          <a:p>
            <a:pPr>
              <a:buNone/>
            </a:pPr>
            <a:r>
              <a:rPr lang="en-GB" b="1" dirty="0" smtClean="0"/>
              <a:t>Climate change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819400"/>
            <a:ext cx="4114800" cy="338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819400"/>
            <a:ext cx="3938044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1524000"/>
            <a:ext cx="3933825" cy="11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Peak Oil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7" name="Picture 2" descr="growing_ga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33600"/>
            <a:ext cx="6958013" cy="428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System Stress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5" name="Content Placeholder 3" descr="mg2002678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2362200"/>
            <a:ext cx="7696200" cy="4153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Biodiversity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438400"/>
            <a:ext cx="65532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Beyond our limits</a:t>
            </a:r>
          </a:p>
          <a:p>
            <a:pPr>
              <a:buNone/>
            </a:pPr>
            <a:endParaRPr lang="en-GB" b="1" dirty="0"/>
          </a:p>
        </p:txBody>
      </p:sp>
      <p:pic>
        <p:nvPicPr>
          <p:cNvPr id="4" name="Content Placeholder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33401" y="2514600"/>
            <a:ext cx="4571999" cy="288194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1752600"/>
            <a:ext cx="3040062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The equation of unsustainability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	I = P x C x T</a:t>
            </a:r>
          </a:p>
          <a:p>
            <a:pPr>
              <a:buNone/>
            </a:pPr>
            <a:r>
              <a:rPr lang="en-GB" dirty="0" smtClean="0"/>
              <a:t>	Impact in the environment =</a:t>
            </a:r>
          </a:p>
          <a:p>
            <a:pPr>
              <a:buNone/>
            </a:pPr>
            <a:r>
              <a:rPr lang="en-GB" dirty="0" smtClean="0"/>
              <a:t>	Population x Consumption x Technological Efficiency </a:t>
            </a:r>
            <a:endParaRPr lang="en-US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1800" b="1" dirty="0" smtClean="0"/>
              <a:t>Fieldwork in Geography bilingual teaching</a:t>
            </a:r>
            <a:br>
              <a:rPr lang="en-GB" sz="1800" b="1" dirty="0" smtClean="0"/>
            </a:br>
            <a:r>
              <a:rPr lang="en-GB" sz="1800" b="1" dirty="0" smtClean="0"/>
              <a:t>Torun 2</a:t>
            </a:r>
            <a:r>
              <a:rPr lang="en-GB" sz="1800" b="1" baseline="30000" dirty="0" smtClean="0"/>
              <a:t>nd</a:t>
            </a:r>
            <a:r>
              <a:rPr lang="en-GB" sz="1800" b="1" dirty="0" smtClean="0"/>
              <a:t> – 4</a:t>
            </a:r>
            <a:r>
              <a:rPr lang="en-GB" sz="1800" b="1" baseline="30000" dirty="0" smtClean="0"/>
              <a:t>th</a:t>
            </a:r>
            <a:r>
              <a:rPr lang="en-GB" sz="1800" b="1" dirty="0" smtClean="0"/>
              <a:t> October 2009</a:t>
            </a:r>
            <a:endParaRPr lang="en-GB" sz="1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b="1" dirty="0" smtClean="0"/>
              <a:t>If TODAY</a:t>
            </a:r>
          </a:p>
          <a:p>
            <a:pPr>
              <a:buNone/>
            </a:pPr>
            <a:r>
              <a:rPr lang="en-GB" dirty="0" smtClean="0"/>
              <a:t>1 = 1 x 1 x 1</a:t>
            </a:r>
          </a:p>
          <a:p>
            <a:pPr>
              <a:buNone/>
            </a:pPr>
            <a:r>
              <a:rPr lang="en-GB" b="1" dirty="0" smtClean="0"/>
              <a:t>In 2050</a:t>
            </a:r>
          </a:p>
          <a:p>
            <a:pPr>
              <a:buNone/>
            </a:pPr>
            <a:r>
              <a:rPr lang="en-GB" dirty="0" smtClean="0"/>
              <a:t>1 = 1.5 x 3 x </a:t>
            </a:r>
            <a:r>
              <a:rPr lang="en-GB" dirty="0" err="1" smtClean="0"/>
              <a:t>X</a:t>
            </a:r>
            <a:r>
              <a:rPr lang="en-GB" b="1" dirty="0" smtClean="0"/>
              <a:t> </a:t>
            </a:r>
          </a:p>
          <a:p>
            <a:pPr>
              <a:buNone/>
            </a:pPr>
            <a:r>
              <a:rPr lang="en-GB" b="1" dirty="0" smtClean="0"/>
              <a:t>What is X?</a:t>
            </a:r>
            <a:endParaRPr lang="en-US" b="1" dirty="0" smtClean="0"/>
          </a:p>
          <a:p>
            <a:pPr>
              <a:buNone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395</Words>
  <Application>Microsoft Office PowerPoint</Application>
  <PresentationFormat>On-screen Show (4:3)</PresentationFormat>
  <Paragraphs>77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Fieldwork in Geography –  Bilingual teaching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  <vt:lpstr>Fieldwork in Geography bilingual teaching Torun 2nd – 4th October 2009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Fieldwork in Geography –  Bilingual teaching</dc:title>
  <dc:creator/>
  <cp:lastModifiedBy>Dr James Hindson</cp:lastModifiedBy>
  <cp:revision>20</cp:revision>
  <dcterms:created xsi:type="dcterms:W3CDTF">2006-08-16T00:00:00Z</dcterms:created>
  <dcterms:modified xsi:type="dcterms:W3CDTF">2009-09-24T09:32:07Z</dcterms:modified>
</cp:coreProperties>
</file>