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71" r:id="rId3"/>
    <p:sldId id="272" r:id="rId4"/>
    <p:sldId id="257" r:id="rId5"/>
    <p:sldId id="258" r:id="rId6"/>
    <p:sldId id="259" r:id="rId7"/>
    <p:sldId id="260" r:id="rId8"/>
    <p:sldId id="268" r:id="rId9"/>
    <p:sldId id="267" r:id="rId10"/>
    <p:sldId id="261" r:id="rId11"/>
    <p:sldId id="262" r:id="rId12"/>
    <p:sldId id="263" r:id="rId13"/>
    <p:sldId id="264" r:id="rId14"/>
    <p:sldId id="269" r:id="rId15"/>
    <p:sldId id="265" r:id="rId16"/>
    <p:sldId id="270" r:id="rId17"/>
    <p:sldId id="266" r:id="rId18"/>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918983A9-3A72-4266-9875-22EB611F779C}" type="datetimeFigureOut">
              <a:rPr lang="en-GB" smtClean="0"/>
              <a:t>18/11/2014</a:t>
            </a:fld>
            <a:endParaRPr lang="en-GB"/>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F4B5064-6004-4D99-B514-B8CF87D912E8}" type="slidenum">
              <a:rPr lang="en-GB" smtClean="0"/>
              <a:t>‹#›</a:t>
            </a:fld>
            <a:endParaRPr lang="en-GB"/>
          </a:p>
        </p:txBody>
      </p:sp>
    </p:spTree>
    <p:extLst>
      <p:ext uri="{BB962C8B-B14F-4D97-AF65-F5344CB8AC3E}">
        <p14:creationId xmlns:p14="http://schemas.microsoft.com/office/powerpoint/2010/main" val="54029748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2B12B80-7A63-4CF5-8CDF-F9A5302F42C5}" type="datetimeFigureOut">
              <a:rPr lang="en-GB" smtClean="0"/>
              <a:t>18/11/2014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A71DDB-2B6F-4D94-8EF8-BD2780BDF904}" type="slidenum">
              <a:rPr lang="en-GB" smtClean="0"/>
              <a:t>‹#›</a:t>
            </a:fld>
            <a:endParaRPr lang="en-GB"/>
          </a:p>
        </p:txBody>
      </p:sp>
    </p:spTree>
    <p:extLst>
      <p:ext uri="{BB962C8B-B14F-4D97-AF65-F5344CB8AC3E}">
        <p14:creationId xmlns:p14="http://schemas.microsoft.com/office/powerpoint/2010/main" val="281493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2B12B80-7A63-4CF5-8CDF-F9A5302F42C5}" type="datetimeFigureOut">
              <a:rPr lang="en-GB" smtClean="0"/>
              <a:t>18/11/2014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A71DDB-2B6F-4D94-8EF8-BD2780BDF904}" type="slidenum">
              <a:rPr lang="en-GB" smtClean="0"/>
              <a:t>‹#›</a:t>
            </a:fld>
            <a:endParaRPr lang="en-GB"/>
          </a:p>
        </p:txBody>
      </p:sp>
    </p:spTree>
    <p:extLst>
      <p:ext uri="{BB962C8B-B14F-4D97-AF65-F5344CB8AC3E}">
        <p14:creationId xmlns:p14="http://schemas.microsoft.com/office/powerpoint/2010/main" val="3106792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2B12B80-7A63-4CF5-8CDF-F9A5302F42C5}" type="datetimeFigureOut">
              <a:rPr lang="en-GB" smtClean="0"/>
              <a:t>18/11/2014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A71DDB-2B6F-4D94-8EF8-BD2780BDF904}" type="slidenum">
              <a:rPr lang="en-GB" smtClean="0"/>
              <a:t>‹#›</a:t>
            </a:fld>
            <a:endParaRPr lang="en-GB"/>
          </a:p>
        </p:txBody>
      </p:sp>
    </p:spTree>
    <p:extLst>
      <p:ext uri="{BB962C8B-B14F-4D97-AF65-F5344CB8AC3E}">
        <p14:creationId xmlns:p14="http://schemas.microsoft.com/office/powerpoint/2010/main" val="2751961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2B12B80-7A63-4CF5-8CDF-F9A5302F42C5}" type="datetimeFigureOut">
              <a:rPr lang="en-GB" smtClean="0"/>
              <a:t>18/11/2014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A71DDB-2B6F-4D94-8EF8-BD2780BDF904}" type="slidenum">
              <a:rPr lang="en-GB" smtClean="0"/>
              <a:t>‹#›</a:t>
            </a:fld>
            <a:endParaRPr lang="en-GB"/>
          </a:p>
        </p:txBody>
      </p:sp>
    </p:spTree>
    <p:extLst>
      <p:ext uri="{BB962C8B-B14F-4D97-AF65-F5344CB8AC3E}">
        <p14:creationId xmlns:p14="http://schemas.microsoft.com/office/powerpoint/2010/main" val="3641890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B12B80-7A63-4CF5-8CDF-F9A5302F42C5}" type="datetimeFigureOut">
              <a:rPr lang="en-GB" smtClean="0"/>
              <a:t>18/11/2014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A71DDB-2B6F-4D94-8EF8-BD2780BDF904}" type="slidenum">
              <a:rPr lang="en-GB" smtClean="0"/>
              <a:t>‹#›</a:t>
            </a:fld>
            <a:endParaRPr lang="en-GB"/>
          </a:p>
        </p:txBody>
      </p:sp>
    </p:spTree>
    <p:extLst>
      <p:ext uri="{BB962C8B-B14F-4D97-AF65-F5344CB8AC3E}">
        <p14:creationId xmlns:p14="http://schemas.microsoft.com/office/powerpoint/2010/main" val="997752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2B12B80-7A63-4CF5-8CDF-F9A5302F42C5}" type="datetimeFigureOut">
              <a:rPr lang="en-GB" smtClean="0"/>
              <a:t>18/11/2014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A71DDB-2B6F-4D94-8EF8-BD2780BDF904}" type="slidenum">
              <a:rPr lang="en-GB" smtClean="0"/>
              <a:t>‹#›</a:t>
            </a:fld>
            <a:endParaRPr lang="en-GB"/>
          </a:p>
        </p:txBody>
      </p:sp>
    </p:spTree>
    <p:extLst>
      <p:ext uri="{BB962C8B-B14F-4D97-AF65-F5344CB8AC3E}">
        <p14:creationId xmlns:p14="http://schemas.microsoft.com/office/powerpoint/2010/main" val="2924395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2B12B80-7A63-4CF5-8CDF-F9A5302F42C5}" type="datetimeFigureOut">
              <a:rPr lang="en-GB" smtClean="0"/>
              <a:t>18/11/2014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A71DDB-2B6F-4D94-8EF8-BD2780BDF904}" type="slidenum">
              <a:rPr lang="en-GB" smtClean="0"/>
              <a:t>‹#›</a:t>
            </a:fld>
            <a:endParaRPr lang="en-GB"/>
          </a:p>
        </p:txBody>
      </p:sp>
    </p:spTree>
    <p:extLst>
      <p:ext uri="{BB962C8B-B14F-4D97-AF65-F5344CB8AC3E}">
        <p14:creationId xmlns:p14="http://schemas.microsoft.com/office/powerpoint/2010/main" val="3478104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2B12B80-7A63-4CF5-8CDF-F9A5302F42C5}" type="datetimeFigureOut">
              <a:rPr lang="en-GB" smtClean="0"/>
              <a:t>18/11/2014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A71DDB-2B6F-4D94-8EF8-BD2780BDF904}" type="slidenum">
              <a:rPr lang="en-GB" smtClean="0"/>
              <a:t>‹#›</a:t>
            </a:fld>
            <a:endParaRPr lang="en-GB"/>
          </a:p>
        </p:txBody>
      </p:sp>
    </p:spTree>
    <p:extLst>
      <p:ext uri="{BB962C8B-B14F-4D97-AF65-F5344CB8AC3E}">
        <p14:creationId xmlns:p14="http://schemas.microsoft.com/office/powerpoint/2010/main" val="3326626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B12B80-7A63-4CF5-8CDF-F9A5302F42C5}" type="datetimeFigureOut">
              <a:rPr lang="en-GB" smtClean="0"/>
              <a:t>18/11/2014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A71DDB-2B6F-4D94-8EF8-BD2780BDF904}" type="slidenum">
              <a:rPr lang="en-GB" smtClean="0"/>
              <a:t>‹#›</a:t>
            </a:fld>
            <a:endParaRPr lang="en-GB"/>
          </a:p>
        </p:txBody>
      </p:sp>
    </p:spTree>
    <p:extLst>
      <p:ext uri="{BB962C8B-B14F-4D97-AF65-F5344CB8AC3E}">
        <p14:creationId xmlns:p14="http://schemas.microsoft.com/office/powerpoint/2010/main" val="1748224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12B80-7A63-4CF5-8CDF-F9A5302F42C5}" type="datetimeFigureOut">
              <a:rPr lang="en-GB" smtClean="0"/>
              <a:t>18/11/2014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A71DDB-2B6F-4D94-8EF8-BD2780BDF904}" type="slidenum">
              <a:rPr lang="en-GB" smtClean="0"/>
              <a:t>‹#›</a:t>
            </a:fld>
            <a:endParaRPr lang="en-GB"/>
          </a:p>
        </p:txBody>
      </p:sp>
    </p:spTree>
    <p:extLst>
      <p:ext uri="{BB962C8B-B14F-4D97-AF65-F5344CB8AC3E}">
        <p14:creationId xmlns:p14="http://schemas.microsoft.com/office/powerpoint/2010/main" val="1236283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12B80-7A63-4CF5-8CDF-F9A5302F42C5}" type="datetimeFigureOut">
              <a:rPr lang="en-GB" smtClean="0"/>
              <a:t>18/11/2014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A71DDB-2B6F-4D94-8EF8-BD2780BDF904}" type="slidenum">
              <a:rPr lang="en-GB" smtClean="0"/>
              <a:t>‹#›</a:t>
            </a:fld>
            <a:endParaRPr lang="en-GB"/>
          </a:p>
        </p:txBody>
      </p:sp>
    </p:spTree>
    <p:extLst>
      <p:ext uri="{BB962C8B-B14F-4D97-AF65-F5344CB8AC3E}">
        <p14:creationId xmlns:p14="http://schemas.microsoft.com/office/powerpoint/2010/main" val="2373097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12B80-7A63-4CF5-8CDF-F9A5302F42C5}" type="datetimeFigureOut">
              <a:rPr lang="en-GB" smtClean="0"/>
              <a:t>18/11/2014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71DDB-2B6F-4D94-8EF8-BD2780BDF904}" type="slidenum">
              <a:rPr lang="en-GB" smtClean="0"/>
              <a:t>‹#›</a:t>
            </a:fld>
            <a:endParaRPr lang="en-GB"/>
          </a:p>
        </p:txBody>
      </p:sp>
    </p:spTree>
    <p:extLst>
      <p:ext uri="{BB962C8B-B14F-4D97-AF65-F5344CB8AC3E}">
        <p14:creationId xmlns:p14="http://schemas.microsoft.com/office/powerpoint/2010/main" val="158150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eithpkelly@yahoo.co.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secondary_economic_activity.pdf" TargetMode="External"/><Relationship Id="rId2" Type="http://schemas.openxmlformats.org/officeDocument/2006/relationships/hyperlink" Target="sec_econ_act.ppt" TargetMode="External"/><Relationship Id="rId1" Type="http://schemas.openxmlformats.org/officeDocument/2006/relationships/slideLayout" Target="../slideLayouts/slideLayout2.xml"/><Relationship Id="rId4" Type="http://schemas.openxmlformats.org/officeDocument/2006/relationships/hyperlink" Target="acid%20rain%20vocab.doc"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acid_rain_listening.r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acid%20rain%20language%20analysis.doc" TargetMode="External"/><Relationship Id="rId2" Type="http://schemas.openxmlformats.org/officeDocument/2006/relationships/hyperlink" Target="Ss%20acid%20rain_0002.wm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FACTWorld@yahoogroups.com" TargetMode="External"/><Relationship Id="rId2" Type="http://schemas.openxmlformats.org/officeDocument/2006/relationships/hyperlink" Target="mailto:htl-clil@googlegroup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eb.educastur.princast.es/ies/sanchezl/archivos/materiales_dide1cticos.html" TargetMode="External"/><Relationship Id="rId2" Type="http://schemas.openxmlformats.org/officeDocument/2006/relationships/hyperlink" Target="http://tashschool.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Identifying_language-salzburg.pp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Cooperation in CLIL</a:t>
            </a:r>
            <a:endParaRPr lang="en-GB" dirty="0"/>
          </a:p>
        </p:txBody>
      </p:sp>
      <p:sp>
        <p:nvSpPr>
          <p:cNvPr id="3" name="Subtitle 2"/>
          <p:cNvSpPr>
            <a:spLocks noGrp="1"/>
          </p:cNvSpPr>
          <p:nvPr>
            <p:ph type="subTitle" idx="1"/>
          </p:nvPr>
        </p:nvSpPr>
        <p:spPr/>
        <p:txBody>
          <a:bodyPr/>
          <a:lstStyle/>
          <a:p>
            <a:r>
              <a:rPr lang="en-GB" dirty="0" smtClean="0"/>
              <a:t>Keith Kelly</a:t>
            </a:r>
          </a:p>
          <a:p>
            <a:r>
              <a:rPr lang="en-GB" dirty="0" smtClean="0">
                <a:hlinkClick r:id="rId2"/>
              </a:rPr>
              <a:t>keithpkelly@yahoo.co.uk</a:t>
            </a:r>
            <a:r>
              <a:rPr lang="en-GB" dirty="0" smtClean="0"/>
              <a:t> </a:t>
            </a:r>
            <a:endParaRPr lang="en-GB" dirty="0"/>
          </a:p>
        </p:txBody>
      </p:sp>
    </p:spTree>
    <p:extLst>
      <p:ext uri="{BB962C8B-B14F-4D97-AF65-F5344CB8AC3E}">
        <p14:creationId xmlns:p14="http://schemas.microsoft.com/office/powerpoint/2010/main" val="2232221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 and effect</a:t>
            </a:r>
            <a:endParaRPr lang="en-GB" dirty="0"/>
          </a:p>
        </p:txBody>
      </p:sp>
      <p:sp>
        <p:nvSpPr>
          <p:cNvPr id="3" name="Content Placeholder 2"/>
          <p:cNvSpPr>
            <a:spLocks noGrp="1"/>
          </p:cNvSpPr>
          <p:nvPr>
            <p:ph idx="1"/>
          </p:nvPr>
        </p:nvSpPr>
        <p:spPr/>
        <p:txBody>
          <a:bodyPr>
            <a:normAutofit lnSpcReduction="10000"/>
          </a:bodyPr>
          <a:lstStyle/>
          <a:p>
            <a:r>
              <a:rPr lang="en-GB" dirty="0" smtClean="0"/>
              <a:t>What language do your students need?</a:t>
            </a:r>
          </a:p>
          <a:p>
            <a:endParaRPr lang="en-GB" dirty="0"/>
          </a:p>
          <a:p>
            <a:pPr marL="0" indent="0">
              <a:buNone/>
            </a:pPr>
            <a:r>
              <a:rPr lang="en-GB" dirty="0" err="1" smtClean="0">
                <a:solidFill>
                  <a:srgbClr val="FF0000"/>
                </a:solidFill>
              </a:rPr>
              <a:t>Handout</a:t>
            </a:r>
            <a:r>
              <a:rPr lang="en-GB" dirty="0" smtClean="0">
                <a:solidFill>
                  <a:srgbClr val="FF0000"/>
                </a:solidFill>
              </a:rPr>
              <a:t> </a:t>
            </a:r>
            <a:r>
              <a:rPr lang="en-GB" dirty="0" smtClean="0"/>
              <a:t>- language of cause-effect.</a:t>
            </a:r>
          </a:p>
          <a:p>
            <a:pPr marL="0" indent="0">
              <a:buNone/>
            </a:pPr>
            <a:r>
              <a:rPr lang="en-GB" dirty="0" smtClean="0"/>
              <a:t>What phrases would want your students to use?</a:t>
            </a:r>
          </a:p>
          <a:p>
            <a:pPr marL="0" indent="0">
              <a:buNone/>
            </a:pPr>
            <a:endParaRPr lang="en-GB" dirty="0" smtClean="0"/>
          </a:p>
          <a:p>
            <a:pPr marL="0" indent="0">
              <a:buNone/>
            </a:pPr>
            <a:r>
              <a:rPr lang="en-GB" dirty="0" smtClean="0"/>
              <a:t>In plenary</a:t>
            </a:r>
          </a:p>
          <a:p>
            <a:pPr marL="0" indent="0">
              <a:buNone/>
            </a:pPr>
            <a:r>
              <a:rPr lang="en-GB" dirty="0" smtClean="0"/>
              <a:t>T - ‘Tell me about oceans and ocean life’</a:t>
            </a:r>
          </a:p>
          <a:p>
            <a:pPr marL="0" indent="0">
              <a:buNone/>
            </a:pPr>
            <a:r>
              <a:rPr lang="en-GB" dirty="0" smtClean="0"/>
              <a:t>S – ‘Global warming will trigger… ‘</a:t>
            </a:r>
          </a:p>
        </p:txBody>
      </p:sp>
    </p:spTree>
    <p:extLst>
      <p:ext uri="{BB962C8B-B14F-4D97-AF65-F5344CB8AC3E}">
        <p14:creationId xmlns:p14="http://schemas.microsoft.com/office/powerpoint/2010/main" val="34412310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Where do we get this language from?</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Textbooks</a:t>
            </a:r>
          </a:p>
          <a:p>
            <a:r>
              <a:rPr lang="en-GB" dirty="0" smtClean="0"/>
              <a:t>Teachers</a:t>
            </a:r>
          </a:p>
          <a:p>
            <a:r>
              <a:rPr lang="en-GB" dirty="0" smtClean="0"/>
              <a:t>The subject</a:t>
            </a:r>
          </a:p>
          <a:p>
            <a:r>
              <a:rPr lang="en-GB" dirty="0" smtClean="0"/>
              <a:t>The curriculum</a:t>
            </a:r>
          </a:p>
          <a:p>
            <a:endParaRPr lang="en-GB" dirty="0"/>
          </a:p>
          <a:p>
            <a:pPr marL="0" indent="0">
              <a:buNone/>
            </a:pPr>
            <a:r>
              <a:rPr lang="en-GB" dirty="0" smtClean="0"/>
              <a:t>Wherever you get it from, your students need it!</a:t>
            </a:r>
          </a:p>
          <a:p>
            <a:pPr marL="0" indent="0">
              <a:buNone/>
            </a:pPr>
            <a:endParaRPr lang="en-GB" dirty="0"/>
          </a:p>
          <a:p>
            <a:pPr marL="0" indent="0">
              <a:buNone/>
            </a:pPr>
            <a:r>
              <a:rPr lang="en-GB" dirty="0" smtClean="0">
                <a:solidFill>
                  <a:srgbClr val="FF0000"/>
                </a:solidFill>
              </a:rPr>
              <a:t>Look in your textbooks (subject and language) and curriculum guidelines. Identify content, language, skills. </a:t>
            </a:r>
          </a:p>
          <a:p>
            <a:pPr marL="0" indent="0">
              <a:buNone/>
            </a:pPr>
            <a:endParaRPr lang="en-GB" dirty="0"/>
          </a:p>
        </p:txBody>
      </p:sp>
    </p:spTree>
    <p:extLst>
      <p:ext uri="{BB962C8B-B14F-4D97-AF65-F5344CB8AC3E}">
        <p14:creationId xmlns:p14="http://schemas.microsoft.com/office/powerpoint/2010/main" val="33498838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the English class</a:t>
            </a:r>
            <a:endParaRPr lang="en-GB" dirty="0"/>
          </a:p>
        </p:txBody>
      </p:sp>
      <p:sp>
        <p:nvSpPr>
          <p:cNvPr id="3" name="Content Placeholder 2"/>
          <p:cNvSpPr>
            <a:spLocks noGrp="1"/>
          </p:cNvSpPr>
          <p:nvPr>
            <p:ph idx="1"/>
          </p:nvPr>
        </p:nvSpPr>
        <p:spPr/>
        <p:txBody>
          <a:bodyPr/>
          <a:lstStyle/>
          <a:p>
            <a:r>
              <a:rPr lang="en-GB" dirty="0" smtClean="0"/>
              <a:t>Plot where thinking skills (cause-effect, hypothesis) can be covered in the English class </a:t>
            </a:r>
          </a:p>
          <a:p>
            <a:r>
              <a:rPr lang="en-GB" dirty="0" smtClean="0"/>
              <a:t>Shapes in content (flow, tabular, tree)</a:t>
            </a:r>
          </a:p>
          <a:p>
            <a:pPr marL="0" indent="0">
              <a:buNone/>
            </a:pPr>
            <a:r>
              <a:rPr lang="en-GB" dirty="0" err="1" smtClean="0">
                <a:solidFill>
                  <a:srgbClr val="FF0000"/>
                </a:solidFill>
              </a:rPr>
              <a:t>Handout</a:t>
            </a:r>
            <a:r>
              <a:rPr lang="en-GB" dirty="0" smtClean="0">
                <a:solidFill>
                  <a:srgbClr val="FF0000"/>
                </a:solidFill>
              </a:rPr>
              <a:t> </a:t>
            </a:r>
            <a:r>
              <a:rPr lang="en-GB" dirty="0" smtClean="0"/>
              <a:t>– Diet and disease</a:t>
            </a:r>
          </a:p>
          <a:p>
            <a:endParaRPr lang="en-GB" dirty="0"/>
          </a:p>
          <a:p>
            <a:pPr marL="0" indent="0">
              <a:buNone/>
            </a:pPr>
            <a:r>
              <a:rPr lang="en-GB" dirty="0" smtClean="0"/>
              <a:t>	‘Coordinate the thinking in the curriculum 	and the language will come along by itself.’</a:t>
            </a:r>
            <a:endParaRPr lang="en-GB" dirty="0"/>
          </a:p>
        </p:txBody>
      </p:sp>
    </p:spTree>
    <p:extLst>
      <p:ext uri="{BB962C8B-B14F-4D97-AF65-F5344CB8AC3E}">
        <p14:creationId xmlns:p14="http://schemas.microsoft.com/office/powerpoint/2010/main" val="8160458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Preparation and teaching</a:t>
            </a:r>
            <a:endParaRPr lang="en-GB" dirty="0"/>
          </a:p>
        </p:txBody>
      </p:sp>
      <p:sp>
        <p:nvSpPr>
          <p:cNvPr id="3" name="Content Placeholder 2"/>
          <p:cNvSpPr>
            <a:spLocks noGrp="1"/>
          </p:cNvSpPr>
          <p:nvPr>
            <p:ph idx="1"/>
          </p:nvPr>
        </p:nvSpPr>
        <p:spPr/>
        <p:txBody>
          <a:bodyPr/>
          <a:lstStyle/>
          <a:p>
            <a:r>
              <a:rPr lang="en-GB" dirty="0" smtClean="0"/>
              <a:t>Co-preparing</a:t>
            </a:r>
          </a:p>
          <a:p>
            <a:pPr marL="0" indent="0">
              <a:buNone/>
            </a:pPr>
            <a:endParaRPr lang="en-GB" dirty="0" smtClean="0"/>
          </a:p>
          <a:p>
            <a:pPr marL="0" indent="0">
              <a:buNone/>
            </a:pPr>
            <a:r>
              <a:rPr lang="en-GB" dirty="0" smtClean="0"/>
              <a:t>Collaborate on visuals</a:t>
            </a:r>
          </a:p>
          <a:p>
            <a:pPr>
              <a:buFontTx/>
              <a:buChar char="-"/>
            </a:pPr>
            <a:r>
              <a:rPr lang="en-GB" dirty="0" smtClean="0"/>
              <a:t>Secondary economic activity (</a:t>
            </a:r>
            <a:r>
              <a:rPr lang="en-GB" dirty="0" smtClean="0">
                <a:hlinkClick r:id="rId2" action="ppaction://hlinkpres?slideindex=1&amp;slidetitle="/>
              </a:rPr>
              <a:t>ppt</a:t>
            </a:r>
            <a:r>
              <a:rPr lang="en-GB" dirty="0" smtClean="0"/>
              <a:t>, </a:t>
            </a:r>
            <a:r>
              <a:rPr lang="en-GB" dirty="0" smtClean="0">
                <a:hlinkClick r:id="rId3" action="ppaction://hlinkfile"/>
              </a:rPr>
              <a:t>WS</a:t>
            </a:r>
            <a:r>
              <a:rPr lang="en-GB" dirty="0" smtClean="0"/>
              <a:t>)</a:t>
            </a:r>
          </a:p>
          <a:p>
            <a:pPr marL="0" indent="0">
              <a:buNone/>
            </a:pPr>
            <a:endParaRPr lang="en-GB" dirty="0" smtClean="0"/>
          </a:p>
          <a:p>
            <a:pPr marL="0" indent="0">
              <a:buNone/>
            </a:pPr>
            <a:r>
              <a:rPr lang="en-GB" dirty="0" smtClean="0"/>
              <a:t>What should be prepared and by whom?</a:t>
            </a:r>
          </a:p>
          <a:p>
            <a:pPr marL="0" indent="0">
              <a:buNone/>
            </a:pPr>
            <a:r>
              <a:rPr lang="en-GB" dirty="0" smtClean="0"/>
              <a:t>ELT - </a:t>
            </a:r>
            <a:r>
              <a:rPr lang="en-GB" dirty="0" smtClean="0">
                <a:hlinkClick r:id="rId4" action="ppaction://hlinkfile"/>
              </a:rPr>
              <a:t>vocabulary</a:t>
            </a:r>
            <a:endParaRPr lang="en-GB" dirty="0" smtClean="0"/>
          </a:p>
        </p:txBody>
      </p:sp>
    </p:spTree>
    <p:extLst>
      <p:ext uri="{BB962C8B-B14F-4D97-AF65-F5344CB8AC3E}">
        <p14:creationId xmlns:p14="http://schemas.microsoft.com/office/powerpoint/2010/main" val="22885117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Co-teaching – possible?</a:t>
            </a:r>
            <a:endParaRPr lang="en-GB" dirty="0"/>
          </a:p>
        </p:txBody>
      </p:sp>
      <p:sp>
        <p:nvSpPr>
          <p:cNvPr id="4" name="Rectangle 3"/>
          <p:cNvSpPr/>
          <p:nvPr/>
        </p:nvSpPr>
        <p:spPr>
          <a:xfrm>
            <a:off x="467544" y="1916832"/>
            <a:ext cx="4472314" cy="1569660"/>
          </a:xfrm>
          <a:prstGeom prst="rect">
            <a:avLst/>
          </a:prstGeom>
        </p:spPr>
        <p:txBody>
          <a:bodyPr wrap="square">
            <a:spAutoFit/>
          </a:bodyPr>
          <a:lstStyle/>
          <a:p>
            <a:r>
              <a:rPr lang="en-GB" sz="3200" dirty="0" smtClean="0"/>
              <a:t>Watching and </a:t>
            </a:r>
            <a:r>
              <a:rPr lang="en-GB" sz="3200" dirty="0">
                <a:hlinkClick r:id="rId2" action="ppaction://hlinkfile"/>
              </a:rPr>
              <a:t>listening</a:t>
            </a:r>
            <a:endParaRPr lang="en-GB" sz="3200" dirty="0"/>
          </a:p>
          <a:p>
            <a:endParaRPr lang="en-GB" sz="3200" dirty="0">
              <a:solidFill>
                <a:srgbClr val="FF0000"/>
              </a:solidFill>
            </a:endParaRPr>
          </a:p>
          <a:p>
            <a:r>
              <a:rPr lang="en-GB" sz="3200" dirty="0" err="1">
                <a:solidFill>
                  <a:srgbClr val="FF0000"/>
                </a:solidFill>
              </a:rPr>
              <a:t>Handout</a:t>
            </a:r>
            <a:r>
              <a:rPr lang="en-GB" sz="3200" dirty="0">
                <a:solidFill>
                  <a:srgbClr val="FF0000"/>
                </a:solidFill>
              </a:rPr>
              <a:t> </a:t>
            </a:r>
            <a:r>
              <a:rPr lang="en-GB" sz="3200" dirty="0"/>
              <a:t>– Acid </a:t>
            </a:r>
            <a:r>
              <a:rPr lang="en-GB" sz="3200" dirty="0" smtClean="0"/>
              <a:t>Rain</a:t>
            </a:r>
            <a:endParaRPr lang="en-GB" sz="3200" dirty="0"/>
          </a:p>
        </p:txBody>
      </p:sp>
      <p:pic>
        <p:nvPicPr>
          <p:cNvPr id="1026" name="Picture 2" descr="Acid rain visua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1124744"/>
            <a:ext cx="3888432" cy="549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6555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Observation</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smtClean="0"/>
              <a:t>Student </a:t>
            </a:r>
            <a:r>
              <a:rPr lang="en-GB" dirty="0" smtClean="0">
                <a:hlinkClick r:id="rId2" action="ppaction://hlinkfile"/>
              </a:rPr>
              <a:t>production</a:t>
            </a:r>
            <a:endParaRPr lang="en-GB" dirty="0" smtClean="0"/>
          </a:p>
          <a:p>
            <a:r>
              <a:rPr lang="en-US" dirty="0"/>
              <a:t>S1 Gases are released from car exhausts and factories and they went up to the clouds there they react with </a:t>
            </a:r>
            <a:r>
              <a:rPr lang="en-US" dirty="0" err="1"/>
              <a:t>uhm</a:t>
            </a:r>
            <a:r>
              <a:rPr lang="en-US" dirty="0"/>
              <a:t> water in the clouds and fall down as acid rain and the acid rain runs off the hills, and leaching of the sea, or rivers and affects the chemistry of salts in the river.</a:t>
            </a:r>
          </a:p>
          <a:p>
            <a:pPr marL="0" indent="0">
              <a:buNone/>
            </a:pPr>
            <a:endParaRPr lang="en-US" dirty="0"/>
          </a:p>
          <a:p>
            <a:r>
              <a:rPr lang="en-US" dirty="0"/>
              <a:t>S2 </a:t>
            </a:r>
            <a:r>
              <a:rPr lang="en-US" dirty="0" err="1"/>
              <a:t>Uhm</a:t>
            </a:r>
            <a:r>
              <a:rPr lang="en-US" dirty="0"/>
              <a:t>, the gases are released from cars or factories and arise into the sky.  There, they are, they react with the water in the clouds and then they fall down, it falls down as acid rain.  It runs off, it runs off the hillside and is leaching into the river and there it affects the water and soil chemistry</a:t>
            </a:r>
            <a:r>
              <a:rPr lang="en-US" dirty="0" smtClean="0"/>
              <a:t>.</a:t>
            </a:r>
          </a:p>
          <a:p>
            <a:pPr marL="0" indent="0">
              <a:buNone/>
            </a:pPr>
            <a:r>
              <a:rPr lang="en-US" dirty="0" smtClean="0">
                <a:hlinkClick r:id="rId3" action="ppaction://hlinkfile"/>
              </a:rPr>
              <a:t>analysis</a:t>
            </a:r>
            <a:endParaRPr lang="en-GB" dirty="0"/>
          </a:p>
        </p:txBody>
      </p:sp>
    </p:spTree>
    <p:extLst>
      <p:ext uri="{BB962C8B-B14F-4D97-AF65-F5344CB8AC3E}">
        <p14:creationId xmlns:p14="http://schemas.microsoft.com/office/powerpoint/2010/main" val="2321756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Feedback</a:t>
            </a:r>
            <a:endParaRPr lang="en-GB" dirty="0"/>
          </a:p>
        </p:txBody>
      </p:sp>
      <p:sp>
        <p:nvSpPr>
          <p:cNvPr id="3" name="Content Placeholder 2"/>
          <p:cNvSpPr>
            <a:spLocks noGrp="1"/>
          </p:cNvSpPr>
          <p:nvPr>
            <p:ph idx="1"/>
          </p:nvPr>
        </p:nvSpPr>
        <p:spPr/>
        <p:txBody>
          <a:bodyPr>
            <a:normAutofit lnSpcReduction="10000"/>
          </a:bodyPr>
          <a:lstStyle/>
          <a:p>
            <a:pPr marL="0" indent="0">
              <a:buNone/>
            </a:pPr>
            <a:endParaRPr lang="en-GB" dirty="0"/>
          </a:p>
          <a:p>
            <a:pPr marL="0" indent="0">
              <a:buNone/>
            </a:pPr>
            <a:endParaRPr lang="en-GB" dirty="0"/>
          </a:p>
          <a:p>
            <a:r>
              <a:rPr lang="en-GB" dirty="0"/>
              <a:t>Identify an area you would like to investigate</a:t>
            </a:r>
          </a:p>
          <a:p>
            <a:r>
              <a:rPr lang="en-GB" dirty="0"/>
              <a:t>Have it observed</a:t>
            </a:r>
          </a:p>
          <a:p>
            <a:r>
              <a:rPr lang="en-GB" dirty="0"/>
              <a:t>Consider results</a:t>
            </a:r>
          </a:p>
          <a:p>
            <a:r>
              <a:rPr lang="en-GB" dirty="0"/>
              <a:t>Instigate change</a:t>
            </a:r>
          </a:p>
          <a:p>
            <a:pPr marL="0" indent="0">
              <a:buNone/>
            </a:pPr>
            <a:endParaRPr lang="en-GB" dirty="0"/>
          </a:p>
          <a:p>
            <a:pPr marL="0" indent="0" algn="r">
              <a:buNone/>
            </a:pPr>
            <a:r>
              <a:rPr lang="en-GB" dirty="0"/>
              <a:t>Irishman in Switzerland</a:t>
            </a:r>
          </a:p>
          <a:p>
            <a:pPr marL="0" indent="0">
              <a:buNone/>
            </a:pPr>
            <a:endParaRPr lang="en-GB" dirty="0"/>
          </a:p>
          <a:p>
            <a:endParaRPr lang="en-GB" dirty="0"/>
          </a:p>
        </p:txBody>
      </p:sp>
    </p:spTree>
    <p:extLst>
      <p:ext uri="{BB962C8B-B14F-4D97-AF65-F5344CB8AC3E}">
        <p14:creationId xmlns:p14="http://schemas.microsoft.com/office/powerpoint/2010/main" val="31152025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AOB - Any other business</a:t>
            </a:r>
            <a:endParaRPr lang="en-GB" dirty="0"/>
          </a:p>
        </p:txBody>
      </p:sp>
      <p:sp>
        <p:nvSpPr>
          <p:cNvPr id="3" name="Content Placeholder 2"/>
          <p:cNvSpPr>
            <a:spLocks noGrp="1"/>
          </p:cNvSpPr>
          <p:nvPr>
            <p:ph idx="1"/>
          </p:nvPr>
        </p:nvSpPr>
        <p:spPr/>
        <p:txBody>
          <a:bodyPr/>
          <a:lstStyle/>
          <a:p>
            <a:r>
              <a:rPr lang="en-GB" dirty="0" smtClean="0"/>
              <a:t>Roles and responsibilities</a:t>
            </a:r>
          </a:p>
          <a:p>
            <a:pPr marL="0" indent="0">
              <a:buNone/>
            </a:pPr>
            <a:endParaRPr lang="en-GB" dirty="0"/>
          </a:p>
          <a:p>
            <a:pPr marL="0" indent="0">
              <a:buNone/>
            </a:pPr>
            <a:r>
              <a:rPr lang="en-GB" dirty="0" smtClean="0"/>
              <a:t>- Translation, checking language, timing, and time</a:t>
            </a:r>
          </a:p>
          <a:p>
            <a:pPr marL="0" indent="0">
              <a:buNone/>
            </a:pPr>
            <a:r>
              <a:rPr lang="en-GB" dirty="0" smtClean="0"/>
              <a:t>- Networking (</a:t>
            </a:r>
            <a:r>
              <a:rPr lang="en-GB" dirty="0" smtClean="0">
                <a:hlinkClick r:id="rId2"/>
              </a:rPr>
              <a:t>htl-clil@googlegroups.com</a:t>
            </a:r>
            <a:r>
              <a:rPr lang="en-GB" dirty="0" smtClean="0"/>
              <a:t>, </a:t>
            </a:r>
            <a:r>
              <a:rPr lang="en-GB" dirty="0" smtClean="0">
                <a:hlinkClick r:id="rId3"/>
              </a:rPr>
              <a:t>FACTWorld@yahoogroups.com</a:t>
            </a:r>
            <a:r>
              <a:rPr lang="en-GB" dirty="0" smtClean="0"/>
              <a:t>)</a:t>
            </a:r>
          </a:p>
          <a:p>
            <a:pPr marL="0" indent="0">
              <a:buNone/>
            </a:pPr>
            <a:r>
              <a:rPr lang="en-GB" dirty="0" smtClean="0"/>
              <a:t>- Share what you do</a:t>
            </a:r>
            <a:endParaRPr lang="en-GB" dirty="0"/>
          </a:p>
        </p:txBody>
      </p:sp>
    </p:spTree>
    <p:extLst>
      <p:ext uri="{BB962C8B-B14F-4D97-AF65-F5344CB8AC3E}">
        <p14:creationId xmlns:p14="http://schemas.microsoft.com/office/powerpoint/2010/main" val="211425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GB" dirty="0"/>
          </a:p>
        </p:txBody>
      </p:sp>
      <p:sp>
        <p:nvSpPr>
          <p:cNvPr id="3" name="Content Placeholder 2"/>
          <p:cNvSpPr>
            <a:spLocks noGrp="1"/>
          </p:cNvSpPr>
          <p:nvPr>
            <p:ph idx="1"/>
          </p:nvPr>
        </p:nvSpPr>
        <p:spPr/>
        <p:txBody>
          <a:bodyPr/>
          <a:lstStyle/>
          <a:p>
            <a:r>
              <a:rPr lang="en-GB" dirty="0" smtClean="0"/>
              <a:t>Perspectives – points of contact</a:t>
            </a:r>
          </a:p>
          <a:p>
            <a:r>
              <a:rPr lang="en-GB" dirty="0" smtClean="0"/>
              <a:t>Subject content and language</a:t>
            </a:r>
          </a:p>
          <a:p>
            <a:r>
              <a:rPr lang="en-GB" dirty="0" smtClean="0"/>
              <a:t>Subject thinking in language classes</a:t>
            </a:r>
          </a:p>
          <a:p>
            <a:r>
              <a:rPr lang="en-GB" dirty="0" smtClean="0"/>
              <a:t>Co-prep and co-teaching</a:t>
            </a:r>
          </a:p>
          <a:p>
            <a:r>
              <a:rPr lang="en-GB" dirty="0" smtClean="0"/>
              <a:t>Observation and feedback</a:t>
            </a:r>
          </a:p>
          <a:p>
            <a:r>
              <a:rPr lang="en-GB" dirty="0" smtClean="0"/>
              <a:t>AOB</a:t>
            </a:r>
          </a:p>
          <a:p>
            <a:endParaRPr lang="en-GB" dirty="0" smtClean="0"/>
          </a:p>
          <a:p>
            <a:endParaRPr lang="en-GB" dirty="0"/>
          </a:p>
        </p:txBody>
      </p:sp>
    </p:spTree>
    <p:extLst>
      <p:ext uri="{BB962C8B-B14F-4D97-AF65-F5344CB8AC3E}">
        <p14:creationId xmlns:p14="http://schemas.microsoft.com/office/powerpoint/2010/main" val="4032402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Collaboration examples</a:t>
            </a:r>
            <a:endParaRPr lang="en-GB" dirty="0"/>
          </a:p>
        </p:txBody>
      </p:sp>
      <p:sp>
        <p:nvSpPr>
          <p:cNvPr id="3" name="Content Placeholder 2"/>
          <p:cNvSpPr>
            <a:spLocks noGrp="1"/>
          </p:cNvSpPr>
          <p:nvPr>
            <p:ph idx="1"/>
          </p:nvPr>
        </p:nvSpPr>
        <p:spPr/>
        <p:txBody>
          <a:bodyPr>
            <a:normAutofit/>
          </a:bodyPr>
          <a:lstStyle/>
          <a:p>
            <a:r>
              <a:rPr lang="en-GB" dirty="0" smtClean="0"/>
              <a:t>International schools (ELLs department)</a:t>
            </a:r>
          </a:p>
          <a:p>
            <a:pPr lvl="1"/>
            <a:r>
              <a:rPr lang="en-GB" dirty="0" smtClean="0"/>
              <a:t>prep courses, removal, in-class support </a:t>
            </a:r>
            <a:endParaRPr lang="en-GB" dirty="0" smtClean="0"/>
          </a:p>
          <a:p>
            <a:pPr marL="914400" lvl="2" indent="0">
              <a:buNone/>
            </a:pPr>
            <a:r>
              <a:rPr lang="en-GB" dirty="0" smtClean="0">
                <a:hlinkClick r:id="rId2"/>
              </a:rPr>
              <a:t>Tashkent International School</a:t>
            </a:r>
            <a:endParaRPr lang="en-GB" dirty="0" smtClean="0"/>
          </a:p>
          <a:p>
            <a:r>
              <a:rPr lang="en-GB" dirty="0" smtClean="0"/>
              <a:t>Cross-curriculum collaboration	(co-write)</a:t>
            </a:r>
          </a:p>
          <a:p>
            <a:pPr marL="914400" lvl="2" indent="0">
              <a:buNone/>
            </a:pPr>
            <a:r>
              <a:rPr lang="en-GB" dirty="0" smtClean="0">
                <a:hlinkClick r:id="rId3"/>
              </a:rPr>
              <a:t>IES Sanchez Lastra</a:t>
            </a:r>
            <a:r>
              <a:rPr lang="en-GB" dirty="0" smtClean="0"/>
              <a:t>, Spain</a:t>
            </a:r>
          </a:p>
          <a:p>
            <a:r>
              <a:rPr lang="en-GB" dirty="0" err="1" smtClean="0"/>
              <a:t>Akademisches</a:t>
            </a:r>
            <a:r>
              <a:rPr lang="en-GB" dirty="0" smtClean="0"/>
              <a:t> Gymnasium Innsbruck</a:t>
            </a:r>
            <a:endParaRPr lang="en-GB" dirty="0"/>
          </a:p>
          <a:p>
            <a:pPr lvl="1"/>
            <a:r>
              <a:rPr lang="en-GB" dirty="0" smtClean="0"/>
              <a:t>Social Sciences and English </a:t>
            </a:r>
            <a:r>
              <a:rPr lang="en-GB" dirty="0" err="1" smtClean="0"/>
              <a:t>dept</a:t>
            </a:r>
            <a:r>
              <a:rPr lang="en-GB" dirty="0" smtClean="0"/>
              <a:t> meetings    (BICEPS - Bilingual English Class for Economics, Personal Skills and Subject-specific Language)</a:t>
            </a:r>
          </a:p>
        </p:txBody>
      </p:sp>
    </p:spTree>
    <p:extLst>
      <p:ext uri="{BB962C8B-B14F-4D97-AF65-F5344CB8AC3E}">
        <p14:creationId xmlns:p14="http://schemas.microsoft.com/office/powerpoint/2010/main" val="253419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Creating a CLIL identity</a:t>
            </a:r>
            <a:endParaRPr lang="en-GB" dirty="0"/>
          </a:p>
        </p:txBody>
      </p:sp>
      <p:sp>
        <p:nvSpPr>
          <p:cNvPr id="3" name="Content Placeholder 2"/>
          <p:cNvSpPr>
            <a:spLocks noGrp="1"/>
          </p:cNvSpPr>
          <p:nvPr>
            <p:ph idx="1"/>
          </p:nvPr>
        </p:nvSpPr>
        <p:spPr/>
        <p:txBody>
          <a:bodyPr/>
          <a:lstStyle/>
          <a:p>
            <a:r>
              <a:rPr lang="en-GB" dirty="0" smtClean="0"/>
              <a:t>What is / should be the role of the English teacher in CLIL in your school? </a:t>
            </a:r>
            <a:endParaRPr lang="en-GB" dirty="0"/>
          </a:p>
        </p:txBody>
      </p:sp>
    </p:spTree>
    <p:extLst>
      <p:ext uri="{BB962C8B-B14F-4D97-AF65-F5344CB8AC3E}">
        <p14:creationId xmlns:p14="http://schemas.microsoft.com/office/powerpoint/2010/main" val="3364425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You can’t test </a:t>
            </a:r>
            <a:br>
              <a:rPr lang="en-GB" dirty="0" smtClean="0"/>
            </a:br>
            <a:r>
              <a:rPr lang="en-GB" dirty="0" smtClean="0"/>
              <a:t>what you haven’t taught</a:t>
            </a:r>
            <a:endParaRPr lang="en-GB" dirty="0"/>
          </a:p>
        </p:txBody>
      </p:sp>
      <p:sp>
        <p:nvSpPr>
          <p:cNvPr id="3" name="Content Placeholder 2"/>
          <p:cNvSpPr>
            <a:spLocks noGrp="1"/>
          </p:cNvSpPr>
          <p:nvPr>
            <p:ph idx="1"/>
          </p:nvPr>
        </p:nvSpPr>
        <p:spPr/>
        <p:txBody>
          <a:bodyPr>
            <a:normAutofit lnSpcReduction="10000"/>
          </a:bodyPr>
          <a:lstStyle/>
          <a:p>
            <a:r>
              <a:rPr lang="en-GB" dirty="0" smtClean="0"/>
              <a:t>Parachute jump</a:t>
            </a:r>
          </a:p>
          <a:p>
            <a:endParaRPr lang="en-GB" dirty="0"/>
          </a:p>
          <a:p>
            <a:endParaRPr lang="en-GB" dirty="0" smtClean="0"/>
          </a:p>
          <a:p>
            <a:endParaRPr lang="en-GB" dirty="0"/>
          </a:p>
          <a:p>
            <a:endParaRPr lang="en-GB" dirty="0" smtClean="0"/>
          </a:p>
          <a:p>
            <a:endParaRPr lang="en-GB" dirty="0"/>
          </a:p>
          <a:p>
            <a:endParaRPr lang="en-GB" dirty="0" smtClean="0"/>
          </a:p>
          <a:p>
            <a:r>
              <a:rPr lang="en-GB" dirty="0" smtClean="0"/>
              <a:t>So, who teaches it?</a:t>
            </a:r>
            <a:endParaRPr lang="en-GB" dirty="0"/>
          </a:p>
        </p:txBody>
      </p:sp>
      <p:sp>
        <p:nvSpPr>
          <p:cNvPr id="4" name="AutoShape 29">
            <a:hlinkClick r:id="rId2" action="ppaction://hlinkpres?slideindex=1&amp;slidetitle="/>
          </p:cNvPr>
          <p:cNvSpPr>
            <a:spLocks noChangeArrowheads="1"/>
          </p:cNvSpPr>
          <p:nvPr/>
        </p:nvSpPr>
        <p:spPr bwMode="auto">
          <a:xfrm>
            <a:off x="4716463" y="2060575"/>
            <a:ext cx="647700" cy="504825"/>
          </a:xfrm>
          <a:prstGeom prst="rightArrow">
            <a:avLst>
              <a:gd name="adj1" fmla="val 50000"/>
              <a:gd name="adj2" fmla="val 3207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en-GB" altLang="en-US" sz="1800"/>
          </a:p>
        </p:txBody>
      </p:sp>
    </p:spTree>
    <p:extLst>
      <p:ext uri="{BB962C8B-B14F-4D97-AF65-F5344CB8AC3E}">
        <p14:creationId xmlns:p14="http://schemas.microsoft.com/office/powerpoint/2010/main" val="3060783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Subject content and language</a:t>
            </a:r>
            <a:endParaRPr lang="en-GB" dirty="0"/>
          </a:p>
        </p:txBody>
      </p:sp>
      <p:sp>
        <p:nvSpPr>
          <p:cNvPr id="3" name="Content Placeholder 2"/>
          <p:cNvSpPr>
            <a:spLocks noGrp="1"/>
          </p:cNvSpPr>
          <p:nvPr>
            <p:ph idx="1"/>
          </p:nvPr>
        </p:nvSpPr>
        <p:spPr/>
        <p:txBody>
          <a:bodyPr/>
          <a:lstStyle/>
          <a:p>
            <a:r>
              <a:rPr lang="en-GB" dirty="0" smtClean="0"/>
              <a:t>Look in your textbooks (subject and language) and curriculum guidelines. Are there any overlapping areas (content, language, skills)?</a:t>
            </a:r>
          </a:p>
          <a:p>
            <a:endParaRPr lang="en-GB" dirty="0"/>
          </a:p>
          <a:p>
            <a:pPr marL="0" indent="0">
              <a:buNone/>
            </a:pPr>
            <a:r>
              <a:rPr lang="en-GB" dirty="0" smtClean="0"/>
              <a:t>First, an example…</a:t>
            </a:r>
            <a:endParaRPr lang="en-GB" dirty="0"/>
          </a:p>
        </p:txBody>
      </p:sp>
    </p:spTree>
    <p:extLst>
      <p:ext uri="{BB962C8B-B14F-4D97-AF65-F5344CB8AC3E}">
        <p14:creationId xmlns:p14="http://schemas.microsoft.com/office/powerpoint/2010/main" val="17822763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Key content, language and skills</a:t>
            </a:r>
            <a:endParaRPr lang="en-GB" dirty="0"/>
          </a:p>
        </p:txBody>
      </p:sp>
      <p:sp>
        <p:nvSpPr>
          <p:cNvPr id="3" name="Content Placeholder 2"/>
          <p:cNvSpPr>
            <a:spLocks noGrp="1"/>
          </p:cNvSpPr>
          <p:nvPr>
            <p:ph idx="1"/>
          </p:nvPr>
        </p:nvSpPr>
        <p:spPr/>
        <p:txBody>
          <a:bodyPr>
            <a:normAutofit/>
          </a:bodyPr>
          <a:lstStyle/>
          <a:p>
            <a:r>
              <a:rPr lang="en-GB" dirty="0" err="1" smtClean="0">
                <a:solidFill>
                  <a:srgbClr val="FF0000"/>
                </a:solidFill>
              </a:rPr>
              <a:t>Handout</a:t>
            </a:r>
            <a:r>
              <a:rPr lang="en-GB" dirty="0" smtClean="0"/>
              <a:t> - Global warming</a:t>
            </a:r>
          </a:p>
          <a:p>
            <a:pPr marL="0" indent="0">
              <a:buNone/>
            </a:pPr>
            <a:r>
              <a:rPr lang="en-GB" dirty="0" smtClean="0"/>
              <a:t>1 Match the categories with the consequences</a:t>
            </a:r>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780928"/>
            <a:ext cx="4752528" cy="3958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6462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content, language and skills</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2162222"/>
            <a:ext cx="5134322" cy="4105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3"/>
          <p:cNvSpPr>
            <a:spLocks noGrp="1"/>
          </p:cNvSpPr>
          <p:nvPr>
            <p:ph idx="1"/>
          </p:nvPr>
        </p:nvSpPr>
        <p:spPr/>
        <p:txBody>
          <a:bodyPr/>
          <a:lstStyle/>
          <a:p>
            <a:r>
              <a:rPr lang="en-GB" dirty="0" smtClean="0"/>
              <a:t>2 Read </a:t>
            </a:r>
            <a:r>
              <a:rPr lang="en-GB" dirty="0" err="1" smtClean="0">
                <a:solidFill>
                  <a:srgbClr val="FF0000"/>
                </a:solidFill>
              </a:rPr>
              <a:t>handout</a:t>
            </a:r>
            <a:r>
              <a:rPr lang="en-GB" dirty="0" smtClean="0">
                <a:solidFill>
                  <a:srgbClr val="FF0000"/>
                </a:solidFill>
              </a:rPr>
              <a:t> </a:t>
            </a:r>
            <a:r>
              <a:rPr lang="en-GB" dirty="0" smtClean="0"/>
              <a:t>and check</a:t>
            </a:r>
            <a:endParaRPr lang="en-GB" dirty="0"/>
          </a:p>
        </p:txBody>
      </p:sp>
    </p:spTree>
    <p:extLst>
      <p:ext uri="{BB962C8B-B14F-4D97-AF65-F5344CB8AC3E}">
        <p14:creationId xmlns:p14="http://schemas.microsoft.com/office/powerpoint/2010/main" val="2503233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Factors and effects</a:t>
            </a:r>
            <a:endParaRPr lang="en-GB"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47022" y="1600200"/>
            <a:ext cx="4049956"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4409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TotalTime>
  <Words>488</Words>
  <Application>Microsoft Office PowerPoint</Application>
  <PresentationFormat>On-screen Show (4:3)</PresentationFormat>
  <Paragraphs>101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Cooperation in CLIL</vt:lpstr>
      <vt:lpstr>agenda</vt:lpstr>
      <vt:lpstr>Collaboration examples</vt:lpstr>
      <vt:lpstr>Creating a CLIL identity</vt:lpstr>
      <vt:lpstr>You can’t test  what you haven’t taught</vt:lpstr>
      <vt:lpstr>Subject content and language</vt:lpstr>
      <vt:lpstr>Key content, language and skills</vt:lpstr>
      <vt:lpstr>Key content, language and skills</vt:lpstr>
      <vt:lpstr>Factors and effects</vt:lpstr>
      <vt:lpstr>Cause and effect</vt:lpstr>
      <vt:lpstr>Where do we get this language from?</vt:lpstr>
      <vt:lpstr>In the English class</vt:lpstr>
      <vt:lpstr>Preparation and teaching</vt:lpstr>
      <vt:lpstr>Co-teaching – possible?</vt:lpstr>
      <vt:lpstr>Observation</vt:lpstr>
      <vt:lpstr>Feedback</vt:lpstr>
      <vt:lpstr>AOB - Any other business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Collaboration in CLIL</dc:title>
  <dc:creator>keith</dc:creator>
  <cp:lastModifiedBy>keith</cp:lastModifiedBy>
  <cp:revision>31</cp:revision>
  <cp:lastPrinted>2014-11-08T13:07:50Z</cp:lastPrinted>
  <dcterms:created xsi:type="dcterms:W3CDTF">2014-11-07T10:32:02Z</dcterms:created>
  <dcterms:modified xsi:type="dcterms:W3CDTF">2014-11-18T10:37:38Z</dcterms:modified>
</cp:coreProperties>
</file>