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7" r:id="rId4"/>
    <p:sldId id="271" r:id="rId5"/>
    <p:sldId id="273" r:id="rId6"/>
    <p:sldId id="259" r:id="rId7"/>
    <p:sldId id="274" r:id="rId8"/>
    <p:sldId id="262" r:id="rId9"/>
    <p:sldId id="263" r:id="rId10"/>
    <p:sldId id="265" r:id="rId11"/>
    <p:sldId id="266" r:id="rId12"/>
    <p:sldId id="267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5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6" r:id="rId35"/>
    <p:sldId id="318" r:id="rId36"/>
    <p:sldId id="319" r:id="rId37"/>
    <p:sldId id="320" r:id="rId38"/>
    <p:sldId id="321" r:id="rId39"/>
    <p:sldId id="322" r:id="rId40"/>
    <p:sldId id="323" r:id="rId41"/>
    <p:sldId id="331" r:id="rId42"/>
    <p:sldId id="33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C516-5F55-4046-9723-B8C9E37CC70B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4CDF-1817-442D-9535-DB77C0995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4CDF-1817-442D-9535-DB77C09955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3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ECD6-B3FE-43CA-95B9-6DC5FB15CF62}" type="slidenum">
              <a:rPr lang="bg-BG" altLang="en-US"/>
              <a:pPr/>
              <a:t>28</a:t>
            </a:fld>
            <a:endParaRPr lang="bg-BG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0C33A-D046-455E-B421-891074AD487A}" type="slidenum">
              <a:rPr lang="bg-BG" altLang="en-US"/>
              <a:pPr/>
              <a:t>29</a:t>
            </a:fld>
            <a:endParaRPr lang="bg-BG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CF-9851-49CE-8313-E7CE7DD6363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CF-9851-49CE-8313-E7CE7DD6363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F7B2-499D-4C1F-A580-84744C2C4124}" type="slidenum">
              <a:rPr lang="bg-BG" altLang="en-US"/>
              <a:pPr/>
              <a:t>13</a:t>
            </a:fld>
            <a:endParaRPr lang="bg-BG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1A4F4-9020-44D3-9917-B8BBEE3A5A0D}" type="slidenum">
              <a:rPr lang="bg-BG" altLang="en-US"/>
              <a:pPr/>
              <a:t>14</a:t>
            </a:fld>
            <a:endParaRPr lang="bg-BG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58D85-D1E7-48CF-AEC6-0BAD3E34E186}" type="slidenum">
              <a:rPr lang="bg-BG" altLang="en-US"/>
              <a:pPr/>
              <a:t>15</a:t>
            </a:fld>
            <a:endParaRPr lang="bg-BG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85FC4-F4DD-4B80-8A8A-FD0AF5D300BA}" type="slidenum">
              <a:rPr lang="bg-BG" altLang="en-US"/>
              <a:pPr/>
              <a:t>16</a:t>
            </a:fld>
            <a:endParaRPr lang="bg-BG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CE853-6A47-4270-8FD6-3E3E0FFE476D}" type="slidenum">
              <a:rPr lang="bg-BG" altLang="en-US"/>
              <a:pPr/>
              <a:t>17</a:t>
            </a:fld>
            <a:endParaRPr lang="bg-BG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FAA02-4EA8-4796-9E1C-3B43B3F69F3C}" type="slidenum">
              <a:rPr lang="bg-BG" altLang="en-US"/>
              <a:pPr/>
              <a:t>27</a:t>
            </a:fld>
            <a:endParaRPr lang="bg-BG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5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9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3E6542-33E6-4626-8487-E72B336758F5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954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204B8E-3499-477B-920C-1E2EF1BBA17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1400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2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4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1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5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9AB3-8667-4DE7-AC4C-3BEE1F6F2D4F}" type="datetimeFigureOut">
              <a:rPr lang="en-GB" smtClean="0"/>
              <a:t>04/10/2014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tn2.e2bn.org/mt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meeting.e2bn.net/index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world.info/" TargetMode="External"/><Relationship Id="rId2" Type="http://schemas.openxmlformats.org/officeDocument/2006/relationships/hyperlink" Target="mailto:factworld@yahoogroup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across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curriculum for an </a:t>
            </a:r>
            <a:br>
              <a:rPr lang="en-GB" dirty="0" smtClean="0"/>
            </a:br>
            <a:r>
              <a:rPr lang="en-GB" dirty="0" smtClean="0"/>
              <a:t>international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Keith Kelly</a:t>
            </a:r>
          </a:p>
          <a:p>
            <a:r>
              <a:rPr lang="en-GB" dirty="0" smtClean="0"/>
              <a:t>keithpkelly@yahoo.co.uk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0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004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  <a:ea typeface="+mj-ea"/>
                <a:cs typeface="+mj-cs"/>
              </a:rPr>
              <a:t>Top ten skills that employers want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628800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1 Verbal communication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2 Teamwork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3 Commercial awareness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4 Analysing and investigating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5 Initiative / Self-motivation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6 Drive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7 Written communication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8 Planning &amp; organising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9 Flexibility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10 Time management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44522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University of Kent study of multiple surveys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370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00041"/>
            <a:ext cx="72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 skills seen as 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8695" y="1844824"/>
            <a:ext cx="6500858" cy="25717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global skills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negotiating &amp; persuading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leadership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numeracy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computing skills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self-awareness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confidence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lifelong learning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stress tolerance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integrity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independence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developing professionalism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action planning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decision-making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interpersonal sensitivity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creativity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84561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/>
              <a:t>University of Kent study of multiple surveys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4946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model for intercultural communicative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Culture </a:t>
            </a:r>
            <a:r>
              <a:rPr lang="en-GB" dirty="0"/>
              <a:t>A and Culture B</a:t>
            </a: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82568"/>
              </p:ext>
            </p:extLst>
          </p:nvPr>
        </p:nvGraphicFramePr>
        <p:xfrm>
          <a:off x="2627784" y="3140968"/>
          <a:ext cx="374441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AA</a:t>
                      </a:r>
                      <a:endParaRPr lang="en-GB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BA</a:t>
                      </a:r>
                      <a:endParaRPr lang="en-GB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en-GB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  <a:endParaRPr lang="en-GB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6740" y="3356992"/>
            <a:ext cx="190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Know how your own culture sees itself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3356992"/>
            <a:ext cx="190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Know how other culture sees your culture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6739" y="4797152"/>
            <a:ext cx="190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Know how your culture sees other culture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4935651"/>
            <a:ext cx="190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Know how other culture sees itself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9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aw-pp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421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aw-p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24075" y="1844675"/>
            <a:ext cx="6804025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6200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811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20000"/>
              </a:spcAft>
              <a:buFont typeface="Monotype Sorts" pitchFamily="2" charset="2"/>
              <a:buNone/>
            </a:pPr>
            <a:r>
              <a:rPr lang="en-GB" altLang="en-US" sz="3600" b="1" dirty="0">
                <a:solidFill>
                  <a:srgbClr val="990099"/>
                </a:solidFill>
              </a:rPr>
              <a:t>Exchange programme</a:t>
            </a:r>
            <a:r>
              <a:rPr lang="en-GB" altLang="en-US" sz="3600" dirty="0"/>
              <a:t> between schools world wide (</a:t>
            </a:r>
            <a:r>
              <a:rPr lang="en-GB" altLang="en-US" sz="3600" b="1" dirty="0">
                <a:solidFill>
                  <a:srgbClr val="FF0000"/>
                </a:solidFill>
              </a:rPr>
              <a:t>141</a:t>
            </a:r>
            <a:r>
              <a:rPr lang="en-GB" altLang="en-US" sz="3600" dirty="0"/>
              <a:t> countries), based on</a:t>
            </a:r>
            <a:r>
              <a:rPr lang="en-GB" altLang="en-US" sz="3600" b="1" dirty="0"/>
              <a:t> </a:t>
            </a:r>
            <a:r>
              <a:rPr lang="en-GB" altLang="en-US" sz="3600" dirty="0"/>
              <a:t>two</a:t>
            </a:r>
            <a:r>
              <a:rPr lang="en-GB" altLang="en-US" sz="3600" b="1" dirty="0"/>
              <a:t> </a:t>
            </a:r>
            <a:r>
              <a:rPr lang="en-GB" altLang="en-US" sz="3600" dirty="0"/>
              <a:t>foundations:</a:t>
            </a:r>
            <a:r>
              <a:rPr lang="en-GB" altLang="en-US" sz="3600" b="1" dirty="0"/>
              <a:t> </a:t>
            </a:r>
            <a:r>
              <a:rPr lang="en-GB" altLang="en-US" sz="3600" b="1" dirty="0">
                <a:solidFill>
                  <a:srgbClr val="990099"/>
                </a:solidFill>
              </a:rPr>
              <a:t>existing resources </a:t>
            </a:r>
            <a:r>
              <a:rPr lang="en-GB" altLang="en-US" sz="3600" dirty="0"/>
              <a:t>for</a:t>
            </a:r>
            <a:r>
              <a:rPr lang="en-GB" altLang="en-US" sz="3600" b="1" dirty="0">
                <a:solidFill>
                  <a:srgbClr val="990099"/>
                </a:solidFill>
              </a:rPr>
              <a:t> students </a:t>
            </a:r>
            <a:r>
              <a:rPr lang="en-GB" altLang="en-US" sz="3600" dirty="0"/>
              <a:t>(age </a:t>
            </a:r>
            <a:r>
              <a:rPr lang="en-GB" altLang="en-US" sz="3600" dirty="0" smtClean="0"/>
              <a:t>10-18)</a:t>
            </a:r>
            <a:r>
              <a:rPr lang="en-GB" altLang="en-US" sz="3600" b="1" dirty="0" smtClean="0">
                <a:solidFill>
                  <a:srgbClr val="990099"/>
                </a:solidFill>
              </a:rPr>
              <a:t> </a:t>
            </a:r>
            <a:r>
              <a:rPr lang="en-GB" altLang="en-US" sz="3600" dirty="0"/>
              <a:t>and</a:t>
            </a:r>
            <a:r>
              <a:rPr lang="en-GB" altLang="en-US" sz="3600" b="1" dirty="0">
                <a:solidFill>
                  <a:srgbClr val="990099"/>
                </a:solidFill>
              </a:rPr>
              <a:t> </a:t>
            </a:r>
            <a:r>
              <a:rPr lang="en-GB" altLang="en-US" sz="3600" dirty="0"/>
              <a:t>a </a:t>
            </a:r>
            <a:r>
              <a:rPr lang="en-GB" altLang="en-US" sz="3600" b="1" dirty="0">
                <a:solidFill>
                  <a:srgbClr val="990099"/>
                </a:solidFill>
              </a:rPr>
              <a:t>database </a:t>
            </a:r>
            <a:r>
              <a:rPr lang="en-GB" altLang="en-US" sz="3600" dirty="0"/>
              <a:t>with</a:t>
            </a:r>
            <a:r>
              <a:rPr lang="en-GB" altLang="en-US" sz="3600" b="1" dirty="0">
                <a:solidFill>
                  <a:srgbClr val="990099"/>
                </a:solidFill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</a:rPr>
              <a:t>&gt;7140</a:t>
            </a:r>
            <a:r>
              <a:rPr lang="en-GB" altLang="en-US" sz="3600" b="1" dirty="0">
                <a:solidFill>
                  <a:srgbClr val="990099"/>
                </a:solidFill>
              </a:rPr>
              <a:t> </a:t>
            </a:r>
            <a:r>
              <a:rPr lang="en-GB" altLang="en-US" sz="3600" dirty="0"/>
              <a:t>participating schools</a:t>
            </a:r>
            <a:r>
              <a:rPr lang="en-GB" altLang="en-US" sz="4000" b="1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771775" y="304800"/>
            <a:ext cx="6048375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 Across the World</a:t>
            </a:r>
            <a:endParaRPr lang="nl-NL" alt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631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aw-pp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484438" y="1773238"/>
            <a:ext cx="63357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nl-NL" altLang="en-US" sz="2800" b="1">
                <a:solidFill>
                  <a:srgbClr val="990099"/>
                </a:solidFill>
              </a:rPr>
              <a:t>Science / ’all’ subjects</a:t>
            </a:r>
            <a:r>
              <a:rPr lang="nl-NL" altLang="en-US" sz="2800" b="1"/>
              <a:t> (cross curricular)</a:t>
            </a:r>
            <a:r>
              <a:rPr lang="nl-NL" altLang="en-US" sz="2800"/>
              <a:t>: investigations in the neighbourhood,</a:t>
            </a:r>
            <a:r>
              <a:rPr lang="nl-NL" altLang="en-US" sz="2800" b="1"/>
              <a:t> </a:t>
            </a:r>
            <a:r>
              <a:rPr lang="nl-NL" altLang="en-US" sz="2800" b="1" i="1"/>
              <a:t>human</a:t>
            </a:r>
            <a:r>
              <a:rPr lang="nl-NL" altLang="en-US" sz="2800" b="1"/>
              <a:t> </a:t>
            </a:r>
            <a:r>
              <a:rPr lang="nl-NL" altLang="en-US" sz="2800"/>
              <a:t>activities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nl-NL" altLang="en-US" sz="2800" b="1">
                <a:solidFill>
                  <a:srgbClr val="990099"/>
                </a:solidFill>
              </a:rPr>
              <a:t>International</a:t>
            </a:r>
            <a:r>
              <a:rPr lang="nl-NL" altLang="en-US" sz="2800" b="1">
                <a:solidFill>
                  <a:srgbClr val="00FF00"/>
                </a:solidFill>
              </a:rPr>
              <a:t> </a:t>
            </a:r>
            <a:r>
              <a:rPr lang="nl-NL" altLang="en-US" sz="2800" b="1">
                <a:solidFill>
                  <a:srgbClr val="990099"/>
                </a:solidFill>
              </a:rPr>
              <a:t>collaboration</a:t>
            </a:r>
            <a:r>
              <a:rPr lang="nl-NL" altLang="en-US" sz="2800"/>
              <a:t>: exchange data with students in schools abroad</a:t>
            </a:r>
            <a:r>
              <a:rPr lang="nl-NL" altLang="en-US" sz="2800" b="1">
                <a:solidFill>
                  <a:srgbClr val="990099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nl-NL" altLang="en-US" sz="2800" b="1">
                <a:solidFill>
                  <a:srgbClr val="990099"/>
                </a:solidFill>
              </a:rPr>
              <a:t>Language</a:t>
            </a:r>
            <a:r>
              <a:rPr lang="nl-NL" altLang="en-US" sz="2800">
                <a:solidFill>
                  <a:srgbClr val="990099"/>
                </a:solidFill>
              </a:rPr>
              <a:t>: </a:t>
            </a:r>
            <a:r>
              <a:rPr lang="nl-NL" altLang="en-US" sz="2800"/>
              <a:t>developing language and </a:t>
            </a:r>
            <a:r>
              <a:rPr lang="nl-NL" altLang="en-US" sz="2800" b="1">
                <a:solidFill>
                  <a:srgbClr val="990099"/>
                </a:solidFill>
              </a:rPr>
              <a:t>communication</a:t>
            </a:r>
            <a:r>
              <a:rPr lang="nl-NL" altLang="en-US" sz="2800"/>
              <a:t> skills</a:t>
            </a:r>
          </a:p>
          <a:p>
            <a:pPr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nl-NL" altLang="en-US" sz="2800" b="1">
                <a:solidFill>
                  <a:srgbClr val="990099"/>
                </a:solidFill>
              </a:rPr>
              <a:t>ICT</a:t>
            </a:r>
            <a:r>
              <a:rPr lang="nl-NL" altLang="en-US" sz="2800"/>
              <a:t>: meaningful use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916238" y="304800"/>
            <a:ext cx="4895850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Aims of the programme</a:t>
            </a:r>
            <a:endParaRPr lang="nl-NL" alt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4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aw-p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362200" y="1981200"/>
            <a:ext cx="678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o"/>
            </a:pPr>
            <a:endParaRPr lang="nl-NL" altLang="en-US" sz="28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43213" y="304800"/>
            <a:ext cx="6300787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Topics (1)</a:t>
            </a:r>
            <a:endParaRPr lang="nl-NL" alt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411413" y="1557338"/>
            <a:ext cx="64817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nl-NL" altLang="en-US" sz="1600"/>
              <a:t>Acid rain (12/16)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Biodiversity around us (12/15)</a:t>
            </a:r>
            <a:endParaRPr lang="nl-NL" altLang="en-US" sz="1600"/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Chemistry in our lives (12/15)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Climate change (14-16)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Domestic waste (12/16)</a:t>
            </a:r>
            <a:endParaRPr lang="nl-NL" altLang="en-US" sz="1600"/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Drinking water (12/15)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Eating and drinking (10/12)</a:t>
            </a:r>
          </a:p>
          <a:p>
            <a:pPr>
              <a:buFontTx/>
              <a:buAutoNum type="arabicParenR"/>
            </a:pPr>
            <a:r>
              <a:rPr lang="nl-NL" altLang="en-US" sz="1600"/>
              <a:t>Global warming (15/16)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Keeping healthy (12/15)</a:t>
            </a:r>
          </a:p>
          <a:p>
            <a:pPr>
              <a:buFontTx/>
              <a:buAutoNum type="arabicParenR"/>
            </a:pPr>
            <a:r>
              <a:rPr lang="nl-NL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Plants and me (10-12)</a:t>
            </a:r>
          </a:p>
          <a:p>
            <a:pPr>
              <a:buFontTx/>
              <a:buAutoNum type="arabicParenR"/>
            </a:pPr>
            <a:r>
              <a:rPr lang="nl-NL" altLang="en-US" sz="1600"/>
              <a:t>Renewable energy (12/15)</a:t>
            </a:r>
          </a:p>
          <a:p>
            <a:pPr>
              <a:buFontTx/>
              <a:buAutoNum type="arabicParenR"/>
            </a:pPr>
            <a:r>
              <a:rPr lang="nl-NL" altLang="en-US" sz="1600"/>
              <a:t>Talking about Genetics (14/16)</a:t>
            </a:r>
          </a:p>
          <a:p>
            <a:pPr>
              <a:buFontTx/>
              <a:buAutoNum type="arabicParenR"/>
            </a:pPr>
            <a:r>
              <a:rPr lang="nl-NL" altLang="en-US" sz="1600"/>
              <a:t>What do you eat? (12-14)</a:t>
            </a:r>
          </a:p>
          <a:p>
            <a:pPr>
              <a:buFontTx/>
              <a:buNone/>
            </a:pPr>
            <a:endParaRPr lang="nl-NL" alt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8293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aw-p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362200" y="1981200"/>
            <a:ext cx="678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o"/>
            </a:pPr>
            <a:endParaRPr lang="nl-NL" altLang="en-US" sz="2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771775" y="30480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Topics (2)</a:t>
            </a:r>
            <a:endParaRPr lang="nl-NL" alt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411413" y="1628775"/>
            <a:ext cx="648176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nl-NL" altLang="en-US" sz="2800"/>
          </a:p>
          <a:p>
            <a:pPr>
              <a:buFontTx/>
              <a:buNone/>
            </a:pPr>
            <a:r>
              <a:rPr lang="nl-NL" altLang="en-US" sz="2800" b="1"/>
              <a:t>English and many other languages (e.g. Portuguese, Italian, French, German, Spanish, Chinese, Japanese, Russian, Arabic)</a:t>
            </a:r>
          </a:p>
          <a:p>
            <a:pPr>
              <a:buFontTx/>
              <a:buNone/>
            </a:pPr>
            <a:endParaRPr lang="nl-NL" altLang="en-US" sz="50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r>
              <a:rPr lang="nl-NL" altLang="en-US" sz="2400"/>
              <a:t>topics web based or downloadable</a:t>
            </a:r>
          </a:p>
        </p:txBody>
      </p:sp>
    </p:spTree>
    <p:extLst>
      <p:ext uri="{BB962C8B-B14F-4D97-AF65-F5344CB8AC3E}">
        <p14:creationId xmlns:p14="http://schemas.microsoft.com/office/powerpoint/2010/main" val="421558819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aw-pp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362200" y="1628775"/>
            <a:ext cx="65309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nl-NL" altLang="en-US"/>
              <a:t>Teachers’ notes (language and sc</a:t>
            </a:r>
            <a:r>
              <a:rPr lang="en-US" altLang="en-US">
                <a:cs typeface="Arial" charset="0"/>
              </a:rPr>
              <a:t>i</a:t>
            </a:r>
            <a:r>
              <a:rPr lang="nl-NL" altLang="en-US"/>
              <a:t>ence)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nl-NL" altLang="en-US" b="1">
                <a:solidFill>
                  <a:srgbClr val="990099"/>
                </a:solidFill>
              </a:rPr>
              <a:t>Exchange form: heart of the topic</a:t>
            </a:r>
            <a:endParaRPr lang="nl-NL" altLang="en-US" b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</a:pPr>
            <a:r>
              <a:rPr lang="nl-NL" altLang="en-US"/>
              <a:t>Students’ pages</a:t>
            </a:r>
          </a:p>
          <a:p>
            <a:pPr lvl="1"/>
            <a:r>
              <a:rPr lang="nl-NL" altLang="en-US"/>
              <a:t>activities</a:t>
            </a:r>
          </a:p>
          <a:p>
            <a:pPr lvl="1"/>
            <a:r>
              <a:rPr lang="nl-NL" altLang="en-US"/>
              <a:t>discussion</a:t>
            </a:r>
          </a:p>
          <a:p>
            <a:r>
              <a:rPr lang="en-US" altLang="en-US">
                <a:cs typeface="Arial" charset="0"/>
              </a:rPr>
              <a:t>I</a:t>
            </a:r>
            <a:r>
              <a:rPr lang="nl-NL" altLang="en-US"/>
              <a:t>deas for extra activities</a:t>
            </a:r>
            <a:endParaRPr lang="nl-NL" altLang="en-US" sz="28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0" y="304800"/>
            <a:ext cx="2316163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</a:t>
            </a:r>
            <a:endParaRPr lang="nl-NL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4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Exchange Form</a:t>
            </a:r>
            <a:endParaRPr lang="bg-BG" alt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7242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 descr="E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381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E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7909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E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19200"/>
            <a:ext cx="37719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is an international education?</a:t>
            </a:r>
          </a:p>
          <a:p>
            <a:pPr lvl="1"/>
            <a:r>
              <a:rPr lang="en-GB" dirty="0" smtClean="0"/>
              <a:t>The EU context</a:t>
            </a:r>
          </a:p>
          <a:p>
            <a:pPr lvl="2"/>
            <a:r>
              <a:rPr lang="en-GB" dirty="0" smtClean="0"/>
              <a:t>The </a:t>
            </a:r>
            <a:r>
              <a:rPr lang="en-GB" dirty="0"/>
              <a:t>workplace (competing in employability) </a:t>
            </a:r>
            <a:endParaRPr lang="en-GB" dirty="0" smtClean="0"/>
          </a:p>
          <a:p>
            <a:pPr lvl="2"/>
            <a:r>
              <a:rPr lang="en-GB" dirty="0" smtClean="0"/>
              <a:t>Skills (Life Skills and EU Competences)</a:t>
            </a:r>
          </a:p>
          <a:p>
            <a:pPr lvl="2"/>
            <a:r>
              <a:rPr lang="en-GB" dirty="0" smtClean="0"/>
              <a:t>Languages (speaking several languages)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Classroom practice </a:t>
            </a:r>
          </a:p>
          <a:p>
            <a:pPr lvl="2"/>
            <a:r>
              <a:rPr lang="en-GB" dirty="0"/>
              <a:t>Culture (becoming global citizens) </a:t>
            </a:r>
            <a:endParaRPr lang="en-GB" dirty="0" smtClean="0"/>
          </a:p>
          <a:p>
            <a:pPr lvl="2"/>
            <a:r>
              <a:rPr lang="en-GB" dirty="0" smtClean="0"/>
              <a:t>A model for communication through education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dirty="0" smtClean="0"/>
              <a:t>(Science Across the World)</a:t>
            </a:r>
          </a:p>
          <a:p>
            <a:pPr lvl="2"/>
            <a:r>
              <a:rPr lang="en-GB" dirty="0" smtClean="0"/>
              <a:t>International networking (schools links)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/>
              <a:t>Sample Exchange Form - </a:t>
            </a:r>
            <a:r>
              <a:rPr lang="en-US" altLang="en-US" sz="3600"/>
              <a:t>Bulgaria</a:t>
            </a:r>
            <a:endParaRPr lang="bg-BG" altLang="en-US" sz="360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62988" cy="55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143000"/>
          </a:xfrm>
        </p:spPr>
        <p:txBody>
          <a:bodyPr/>
          <a:lstStyle/>
          <a:p>
            <a:pPr algn="l"/>
            <a:r>
              <a:rPr lang="en-US" altLang="en-US" sz="4000"/>
              <a:t>Researching Country Data - Bulgaria</a:t>
            </a:r>
            <a:endParaRPr lang="bg-BG" altLang="en-US" sz="400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9988"/>
            <a:ext cx="5707063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omepage M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2400" y="6400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2400" b="1">
                <a:hlinkClick r:id="rId3"/>
              </a:rPr>
              <a:t>http://mtn2.e2bn.org/mtn/</a:t>
            </a:r>
            <a:r>
              <a:rPr lang="en-GB" altLang="en-US" sz="2400" b="1"/>
              <a:t> </a:t>
            </a:r>
            <a:endParaRPr lang="bg-BG" altLang="en-US" sz="2400" b="1"/>
          </a:p>
        </p:txBody>
      </p:sp>
    </p:spTree>
    <p:extLst>
      <p:ext uri="{BB962C8B-B14F-4D97-AF65-F5344CB8AC3E}">
        <p14:creationId xmlns:p14="http://schemas.microsoft.com/office/powerpoint/2010/main" val="8547012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lash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64413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4800" y="6138863"/>
            <a:ext cx="66595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GB" altLang="en-US" sz="280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http://flashmeeting.e2bn.net/index.html</a:t>
            </a:r>
            <a:endParaRPr lang="en-GB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568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Heredity – surveying variation</a:t>
            </a:r>
            <a:endParaRPr lang="bg-BG" altLang="en-US"/>
          </a:p>
        </p:txBody>
      </p:sp>
      <p:pic>
        <p:nvPicPr>
          <p:cNvPr id="102403" name="Picture 3" descr="papill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13637" cy="50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Taste buds</a:t>
            </a:r>
            <a:endParaRPr lang="bg-BG" altLang="en-US"/>
          </a:p>
        </p:txBody>
      </p:sp>
      <p:pic>
        <p:nvPicPr>
          <p:cNvPr id="103427" name="Picture 3" descr="tong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9402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IMG_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IMG_0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7526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can we survey in a group?</a:t>
            </a:r>
            <a:endParaRPr lang="bg-BG" altLang="en-US" sz="40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331913" y="1844675"/>
            <a:ext cx="5556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2400"/>
              <a:t> taste buds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height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hair colour (real hair colour)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eye colour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skin colour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middle finger hair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earlobes: attached / not attached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tongue rolling</a:t>
            </a:r>
            <a:endParaRPr lang="bg-BG" altLang="en-US" sz="2400"/>
          </a:p>
          <a:p>
            <a:pPr>
              <a:buFontTx/>
              <a:buChar char="•"/>
            </a:pPr>
            <a:r>
              <a:rPr lang="en-US" altLang="en-US" sz="2400"/>
              <a:t> others:</a:t>
            </a:r>
            <a:endParaRPr lang="bg-BG" altLang="en-US" sz="2400"/>
          </a:p>
          <a:p>
            <a:r>
              <a:rPr lang="en-US" altLang="en-US" sz="2400"/>
              <a:t>shape of nose, shape of face, shoe size</a:t>
            </a:r>
          </a:p>
        </p:txBody>
      </p:sp>
    </p:spTree>
    <p:extLst>
      <p:ext uri="{BB962C8B-B14F-4D97-AF65-F5344CB8AC3E}">
        <p14:creationId xmlns:p14="http://schemas.microsoft.com/office/powerpoint/2010/main" val="38033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saw-pp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484313"/>
            <a:ext cx="3455988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Chemistry in Our Lives</a:t>
            </a:r>
            <a:r>
              <a:rPr lang="en-GB" altLang="en-US" sz="2400">
                <a:cs typeface="Times New Roman" pitchFamily="18" charset="0"/>
              </a:rPr>
              <a:t> topic, students prepare their own chemical product and share their methodology with others.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GB" altLang="en-US" sz="2400">
                <a:cs typeface="Times New Roman" pitchFamily="18" charset="0"/>
              </a:rPr>
              <a:t>Bright pink nail polish made from gumamela flowers in the Philippines and laundry soap from vegetable oil and banana stalks in Singapore.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987675" y="404813"/>
            <a:ext cx="36004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Practical work (1)</a:t>
            </a:r>
            <a:endParaRPr lang="nl-NL" alt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416550" y="1101725"/>
            <a:ext cx="527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NL" altLang="en-US" sz="2400"/>
          </a:p>
        </p:txBody>
      </p:sp>
      <p:pic>
        <p:nvPicPr>
          <p:cNvPr id="112646" name="Picture 6" descr="suncosmwork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3" y="2649538"/>
            <a:ext cx="3389312" cy="22494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488659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aw-pp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416550" y="1101725"/>
            <a:ext cx="527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NL" altLang="en-US" sz="2400">
              <a:cs typeface="Arial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059113" y="260350"/>
            <a:ext cx="482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endParaRPr lang="nl-NL" altLang="en-US" sz="2400"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987675" y="260350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Practical work (2)</a:t>
            </a:r>
          </a:p>
        </p:txBody>
      </p:sp>
      <p:pic>
        <p:nvPicPr>
          <p:cNvPr id="114694" name="Picture 6" descr="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700213"/>
            <a:ext cx="5905500" cy="44338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3775588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aw-pp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771775" y="333375"/>
            <a:ext cx="637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Young Ambassadors for Chemistry</a:t>
            </a:r>
            <a:endParaRPr lang="en-GB" alt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8068" name="AutoShape 4"/>
          <p:cNvSpPr>
            <a:spLocks noChangeAspect="1" noChangeArrowheads="1"/>
          </p:cNvSpPr>
          <p:nvPr/>
        </p:nvSpPr>
        <p:spPr bwMode="auto">
          <a:xfrm>
            <a:off x="2339975" y="1628775"/>
            <a:ext cx="662463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endParaRPr lang="en-GB" altLang="en-US" sz="2400">
              <a:cs typeface="Times New Roman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68538" y="1628775"/>
            <a:ext cx="6875462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nl-NL" altLang="en-US" sz="3600" dirty="0"/>
              <a:t>Collaboration between</a:t>
            </a:r>
          </a:p>
          <a:p>
            <a:pPr lvl="1">
              <a:spcAft>
                <a:spcPct val="20000"/>
              </a:spcAft>
              <a:buFontTx/>
              <a:buChar char="•"/>
            </a:pPr>
            <a:r>
              <a:rPr lang="nl-NL" altLang="en-US" sz="2800" dirty="0"/>
              <a:t>Science Across the World</a:t>
            </a:r>
          </a:p>
          <a:p>
            <a:pPr lvl="1">
              <a:spcAft>
                <a:spcPct val="20000"/>
              </a:spcAft>
              <a:buFontTx/>
              <a:buChar char="•"/>
            </a:pPr>
            <a:r>
              <a:rPr lang="nl-NL" altLang="en-US" sz="2800" dirty="0"/>
              <a:t>IUPAC</a:t>
            </a:r>
          </a:p>
          <a:p>
            <a:pPr lvl="1">
              <a:spcAft>
                <a:spcPct val="20000"/>
              </a:spcAft>
              <a:buFontTx/>
              <a:buChar char="•"/>
            </a:pPr>
            <a:endParaRPr lang="nl-NL" altLang="en-US" sz="2800" dirty="0"/>
          </a:p>
          <a:p>
            <a:pPr>
              <a:spcAft>
                <a:spcPct val="20000"/>
              </a:spcAft>
            </a:pPr>
            <a:r>
              <a:rPr lang="nl-NL" altLang="en-US" sz="3600" dirty="0"/>
              <a:t>Projects in</a:t>
            </a:r>
          </a:p>
          <a:p>
            <a:pPr>
              <a:spcAft>
                <a:spcPct val="20000"/>
              </a:spcAft>
            </a:pPr>
            <a:r>
              <a:rPr lang="nl-NL" altLang="en-US" sz="2800" dirty="0"/>
              <a:t>Taiwan, Argentina, Siberia, </a:t>
            </a:r>
            <a:br>
              <a:rPr lang="nl-NL" altLang="en-US" sz="2800" dirty="0"/>
            </a:br>
            <a:r>
              <a:rPr lang="nl-NL" altLang="en-US" sz="2800" dirty="0"/>
              <a:t>Korea, South Africa, Egypt, Jordan,</a:t>
            </a:r>
            <a:br>
              <a:rPr lang="nl-NL" altLang="en-US" sz="2800" dirty="0"/>
            </a:br>
            <a:r>
              <a:rPr lang="nl-NL" altLang="en-US" sz="2800" dirty="0"/>
              <a:t>Gulf Region, Estonia, Lithuania, Bulgaria, Mauritius, </a:t>
            </a:r>
            <a:r>
              <a:rPr lang="nl-NL" altLang="en-US" sz="2800" dirty="0" smtClean="0"/>
              <a:t>Cyprus</a:t>
            </a:r>
            <a:r>
              <a:rPr lang="nl-NL" altLang="en-US" sz="2800" dirty="0"/>
              <a:t>, Philippines</a:t>
            </a:r>
          </a:p>
        </p:txBody>
      </p:sp>
      <p:pic>
        <p:nvPicPr>
          <p:cNvPr id="88070" name="Picture 6" descr="YAC sticker-doorz-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2938463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313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Spain and Austria</a:t>
            </a:r>
          </a:p>
          <a:p>
            <a:endParaRPr lang="en-GB" dirty="0"/>
          </a:p>
        </p:txBody>
      </p:sp>
      <p:pic>
        <p:nvPicPr>
          <p:cNvPr id="4" name="Picture 2" descr="C:\Users\keith\Desktop\WORK\Austria\internatinal education talk\euro-youth-job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336704" cy="42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Kor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484438" y="314166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en-US" sz="2400">
                <a:solidFill>
                  <a:schemeClr val="bg1"/>
                </a:solidFill>
              </a:rPr>
              <a:t>Korea</a:t>
            </a:r>
          </a:p>
        </p:txBody>
      </p:sp>
      <p:pic>
        <p:nvPicPr>
          <p:cNvPr id="90116" name="Picture 4" descr="YAC BALLOONS BAGS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92525"/>
            <a:ext cx="41402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143125" y="6329363"/>
            <a:ext cx="2159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nl-NL" altLang="en-US" sz="2400"/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110454139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YAC bag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6381750"/>
            <a:ext cx="4859338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339975" y="5373688"/>
            <a:ext cx="2519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nl-NL" altLang="en-US" sz="2400"/>
              <a:t>South Africa</a:t>
            </a:r>
          </a:p>
        </p:txBody>
      </p:sp>
      <p:pic>
        <p:nvPicPr>
          <p:cNvPr id="91141" name="Picture 5" descr="YACLida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01600"/>
            <a:ext cx="459581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745038" y="131763"/>
            <a:ext cx="210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2400"/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38734547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ida 23 March-017-1200-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150938" y="5445125"/>
            <a:ext cx="79930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Grahamstown, South Africa, 2007</a:t>
            </a:r>
            <a:b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Young Ambassadors for Chemistry</a:t>
            </a:r>
          </a:p>
        </p:txBody>
      </p:sp>
    </p:spTree>
    <p:extLst>
      <p:ext uri="{BB962C8B-B14F-4D97-AF65-F5344CB8AC3E}">
        <p14:creationId xmlns:p14="http://schemas.microsoft.com/office/powerpoint/2010/main" val="54802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Rain – Sao Paolo</a:t>
            </a:r>
            <a:endParaRPr lang="bg-BG" altLang="en-US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2292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 sz="4000"/>
              <a:t>Scuola Magistrale  </a:t>
            </a:r>
            <a:br>
              <a:rPr lang="it-IT" altLang="en-US" sz="4000"/>
            </a:br>
            <a:r>
              <a:rPr lang="it-IT" altLang="en-US" sz="4000"/>
              <a:t>Don Carlo Gnocchi, Italy</a:t>
            </a:r>
            <a:r>
              <a:rPr lang="bg-BG" altLang="en-US" sz="4000"/>
              <a:t> </a:t>
            </a:r>
          </a:p>
        </p:txBody>
      </p:sp>
      <p:pic>
        <p:nvPicPr>
          <p:cNvPr id="129029" name="Picture 5" descr="2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6962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18488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Biodiversity – map your area</a:t>
            </a:r>
            <a:endParaRPr lang="bg-BG" altLang="en-US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08738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078" name="Group 6"/>
          <p:cNvGrpSpPr>
            <a:grpSpLocks/>
          </p:cNvGrpSpPr>
          <p:nvPr/>
        </p:nvGrpSpPr>
        <p:grpSpPr bwMode="auto">
          <a:xfrm>
            <a:off x="304800" y="1143000"/>
            <a:ext cx="3276600" cy="5257800"/>
            <a:chOff x="2177" y="1120"/>
            <a:chExt cx="7560" cy="14740"/>
          </a:xfrm>
        </p:grpSpPr>
        <p:grpSp>
          <p:nvGrpSpPr>
            <p:cNvPr id="131079" name="Group 7"/>
            <p:cNvGrpSpPr>
              <a:grpSpLocks/>
            </p:cNvGrpSpPr>
            <p:nvPr/>
          </p:nvGrpSpPr>
          <p:grpSpPr bwMode="auto">
            <a:xfrm>
              <a:off x="3142" y="8274"/>
              <a:ext cx="5082" cy="4708"/>
              <a:chOff x="3142" y="8156"/>
              <a:chExt cx="5082" cy="4708"/>
            </a:xfrm>
          </p:grpSpPr>
          <p:sp>
            <p:nvSpPr>
              <p:cNvPr id="131080" name="Text Box 8"/>
              <p:cNvSpPr txBox="1">
                <a:spLocks noChangeArrowheads="1"/>
              </p:cNvSpPr>
              <p:nvPr/>
            </p:nvSpPr>
            <p:spPr bwMode="auto">
              <a:xfrm>
                <a:off x="4264" y="8156"/>
                <a:ext cx="594" cy="4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131081" name="Text Box 9"/>
              <p:cNvSpPr txBox="1">
                <a:spLocks noChangeArrowheads="1"/>
              </p:cNvSpPr>
              <p:nvPr/>
            </p:nvSpPr>
            <p:spPr bwMode="auto">
              <a:xfrm>
                <a:off x="3142" y="8651"/>
                <a:ext cx="2805" cy="8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bg-BG" altLang="en-US" sz="1200">
                    <a:latin typeface="Arial Narrow" pitchFamily="34" charset="0"/>
                  </a:rPr>
                  <a:t>Área escolhida</a:t>
                </a:r>
              </a:p>
              <a:p>
                <a:pPr algn="ctr"/>
                <a:r>
                  <a:rPr lang="bg-BG" altLang="en-US" sz="1200">
                    <a:latin typeface="Arial Narrow" pitchFamily="34" charset="0"/>
                  </a:rPr>
                  <a:t>para coleta de material</a:t>
                </a:r>
                <a:endParaRPr lang="bg-BG" altLang="en-US"/>
              </a:p>
            </p:txBody>
          </p:sp>
          <p:sp>
            <p:nvSpPr>
              <p:cNvPr id="131082" name="Text Box 10"/>
              <p:cNvSpPr txBox="1">
                <a:spLocks noChangeArrowheads="1"/>
              </p:cNvSpPr>
              <p:nvPr/>
            </p:nvSpPr>
            <p:spPr bwMode="auto">
              <a:xfrm>
                <a:off x="3758" y="12325"/>
                <a:ext cx="4466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bg-BG" altLang="en-US" sz="1400" b="1">
                    <a:latin typeface="Arial Narrow" pitchFamily="34" charset="0"/>
                  </a:rPr>
                  <a:t>Nossa escola</a:t>
                </a:r>
                <a:endParaRPr lang="bg-BG" altLang="en-US"/>
              </a:p>
            </p:txBody>
          </p:sp>
        </p:grpSp>
        <p:pic>
          <p:nvPicPr>
            <p:cNvPr id="131083" name="Picture 11" descr="Parque%20siqueira%20campos%20-%20map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120"/>
              <a:ext cx="7560" cy="1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4" name="Oval 12"/>
            <p:cNvSpPr>
              <a:spLocks noChangeArrowheads="1"/>
            </p:cNvSpPr>
            <p:nvPr/>
          </p:nvSpPr>
          <p:spPr bwMode="auto">
            <a:xfrm>
              <a:off x="4176" y="7700"/>
              <a:ext cx="451" cy="4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bg-BG" altLang="en-US" sz="1200" b="1">
                  <a:latin typeface="Arial Narrow" pitchFamily="34" charset="0"/>
                </a:rPr>
                <a:t>5</a:t>
              </a:r>
              <a:endParaRPr lang="bg-BG" altLang="en-US"/>
            </a:p>
          </p:txBody>
        </p:sp>
        <p:sp>
          <p:nvSpPr>
            <p:cNvPr id="131085" name="Oval 13"/>
            <p:cNvSpPr>
              <a:spLocks noChangeArrowheads="1"/>
            </p:cNvSpPr>
            <p:nvPr/>
          </p:nvSpPr>
          <p:spPr bwMode="auto">
            <a:xfrm>
              <a:off x="4693" y="3693"/>
              <a:ext cx="512" cy="4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bg-BG" altLang="en-US" sz="1200" b="1">
                  <a:latin typeface="Times New Roman" pitchFamily="18" charset="0"/>
                </a:rPr>
                <a:t>1</a:t>
              </a:r>
              <a:endParaRPr lang="bg-BG" altLang="en-US"/>
            </a:p>
          </p:txBody>
        </p:sp>
        <p:sp>
          <p:nvSpPr>
            <p:cNvPr id="131086" name="Oval 14"/>
            <p:cNvSpPr>
              <a:spLocks noChangeArrowheads="1"/>
            </p:cNvSpPr>
            <p:nvPr/>
          </p:nvSpPr>
          <p:spPr bwMode="auto">
            <a:xfrm>
              <a:off x="5375" y="3473"/>
              <a:ext cx="484" cy="5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bg-BG" altLang="en-US" sz="1200" b="1">
                  <a:latin typeface="Arial Narrow" pitchFamily="34" charset="0"/>
                </a:rPr>
                <a:t>2</a:t>
              </a:r>
              <a:endParaRPr lang="bg-BG" altLang="en-US"/>
            </a:p>
          </p:txBody>
        </p:sp>
        <p:sp>
          <p:nvSpPr>
            <p:cNvPr id="131087" name="Oval 15"/>
            <p:cNvSpPr>
              <a:spLocks noChangeArrowheads="1"/>
            </p:cNvSpPr>
            <p:nvPr/>
          </p:nvSpPr>
          <p:spPr bwMode="auto">
            <a:xfrm>
              <a:off x="6123" y="5574"/>
              <a:ext cx="484" cy="5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bg-BG" altLang="en-US" sz="1200" b="1">
                  <a:latin typeface="Arial Narrow" pitchFamily="34" charset="0"/>
                </a:rPr>
                <a:t>3</a:t>
              </a:r>
              <a:endParaRPr lang="bg-BG" altLang="en-US"/>
            </a:p>
          </p:txBody>
        </p:sp>
        <p:sp>
          <p:nvSpPr>
            <p:cNvPr id="131088" name="Oval 16"/>
            <p:cNvSpPr>
              <a:spLocks noChangeArrowheads="1"/>
            </p:cNvSpPr>
            <p:nvPr/>
          </p:nvSpPr>
          <p:spPr bwMode="auto">
            <a:xfrm>
              <a:off x="7421" y="6245"/>
              <a:ext cx="484" cy="5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bg-BG" altLang="en-US" sz="1200" b="1">
                  <a:latin typeface="Arial Narrow" pitchFamily="34" charset="0"/>
                </a:rPr>
                <a:t>4</a:t>
              </a:r>
              <a:endParaRPr lang="bg-BG" altLang="en-US"/>
            </a:p>
          </p:txBody>
        </p:sp>
        <p:sp>
          <p:nvSpPr>
            <p:cNvPr id="131089" name="Oval 17"/>
            <p:cNvSpPr>
              <a:spLocks noChangeArrowheads="1"/>
            </p:cNvSpPr>
            <p:nvPr/>
          </p:nvSpPr>
          <p:spPr bwMode="auto">
            <a:xfrm>
              <a:off x="3428" y="6311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1090" name="Oval 18"/>
            <p:cNvSpPr>
              <a:spLocks noChangeArrowheads="1"/>
            </p:cNvSpPr>
            <p:nvPr/>
          </p:nvSpPr>
          <p:spPr bwMode="auto">
            <a:xfrm>
              <a:off x="3208" y="6850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1091" name="Oval 19"/>
            <p:cNvSpPr>
              <a:spLocks noChangeArrowheads="1"/>
            </p:cNvSpPr>
            <p:nvPr/>
          </p:nvSpPr>
          <p:spPr bwMode="auto">
            <a:xfrm>
              <a:off x="5122" y="5376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1092" name="Oval 20"/>
            <p:cNvSpPr>
              <a:spLocks noChangeArrowheads="1"/>
            </p:cNvSpPr>
            <p:nvPr/>
          </p:nvSpPr>
          <p:spPr bwMode="auto">
            <a:xfrm>
              <a:off x="6596" y="4298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1093" name="Oval 21"/>
            <p:cNvSpPr>
              <a:spLocks noChangeArrowheads="1"/>
            </p:cNvSpPr>
            <p:nvPr/>
          </p:nvSpPr>
          <p:spPr bwMode="auto">
            <a:xfrm>
              <a:off x="5617" y="6025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1094" name="Oval 22"/>
            <p:cNvSpPr>
              <a:spLocks noChangeArrowheads="1"/>
            </p:cNvSpPr>
            <p:nvPr/>
          </p:nvSpPr>
          <p:spPr bwMode="auto">
            <a:xfrm>
              <a:off x="5910" y="6493"/>
              <a:ext cx="307" cy="2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/>
            </a:p>
          </p:txBody>
        </p:sp>
      </p:grpSp>
      <p:pic>
        <p:nvPicPr>
          <p:cNvPr id="13111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7435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Drinking Water</a:t>
            </a:r>
            <a:endParaRPr lang="bg-BG" altLang="en-US" b="1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1661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Artwork</a:t>
            </a:r>
            <a:endParaRPr lang="bg-BG" altLang="en-US"/>
          </a:p>
        </p:txBody>
      </p:sp>
      <p:pic>
        <p:nvPicPr>
          <p:cNvPr id="134148" name="Picture 4" descr="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908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Domestic Waste – Real Issues</a:t>
            </a:r>
            <a:endParaRPr lang="bg-BG" altLang="en-US" b="1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0938"/>
            <a:ext cx="6646863" cy="57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Road Safety – Bulgaria</a:t>
            </a:r>
            <a:endParaRPr lang="bg-BG" altLang="en-US"/>
          </a:p>
        </p:txBody>
      </p:sp>
      <p:pic>
        <p:nvPicPr>
          <p:cNvPr id="33795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343775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Austrian youth unemployment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mtClean="0"/>
              <a:t>keithpkelly@yahoo.co.uk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41463"/>
            <a:ext cx="7913687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 reaction</a:t>
            </a:r>
            <a:endParaRPr lang="bg-BG" altLang="en-US"/>
          </a:p>
        </p:txBody>
      </p:sp>
      <p:pic>
        <p:nvPicPr>
          <p:cNvPr id="34819" name="Picture 3" descr="DSC_6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20037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is an international education?</a:t>
            </a:r>
          </a:p>
          <a:p>
            <a:pPr lvl="1"/>
            <a:r>
              <a:rPr lang="en-GB" dirty="0" smtClean="0"/>
              <a:t>The EU context</a:t>
            </a:r>
          </a:p>
          <a:p>
            <a:pPr lvl="2"/>
            <a:r>
              <a:rPr lang="en-GB" dirty="0" smtClean="0"/>
              <a:t>The </a:t>
            </a:r>
            <a:r>
              <a:rPr lang="en-GB" dirty="0"/>
              <a:t>workplace (competing in employability) </a:t>
            </a:r>
            <a:endParaRPr lang="en-GB" dirty="0" smtClean="0"/>
          </a:p>
          <a:p>
            <a:pPr lvl="2"/>
            <a:r>
              <a:rPr lang="en-GB" dirty="0" smtClean="0"/>
              <a:t>Skills (Life Skills and EU Competences)</a:t>
            </a:r>
          </a:p>
          <a:p>
            <a:pPr lvl="2"/>
            <a:r>
              <a:rPr lang="en-GB" dirty="0" smtClean="0"/>
              <a:t>Languages (speaking several languages)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Classroom practice </a:t>
            </a:r>
          </a:p>
          <a:p>
            <a:pPr lvl="2"/>
            <a:r>
              <a:rPr lang="en-GB" dirty="0"/>
              <a:t>Culture (becoming global citizens) </a:t>
            </a:r>
            <a:endParaRPr lang="en-GB" dirty="0" smtClean="0"/>
          </a:p>
          <a:p>
            <a:pPr lvl="2"/>
            <a:r>
              <a:rPr lang="en-GB" dirty="0" smtClean="0"/>
              <a:t>A model for communication through education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dirty="0" smtClean="0"/>
              <a:t>(Science Across the World)</a:t>
            </a:r>
          </a:p>
          <a:p>
            <a:pPr lvl="2"/>
            <a:r>
              <a:rPr lang="en-GB" dirty="0" smtClean="0"/>
              <a:t>International networking (schools links)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8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Links</a:t>
            </a:r>
            <a:endParaRPr lang="bg-BG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hlinkClick r:id="rId2"/>
              </a:rPr>
              <a:t>factworld@yahoogroups.com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e-group with 3500 teachers around the </a:t>
            </a:r>
            <a:r>
              <a:rPr lang="en-US" altLang="en-US" dirty="0" smtClean="0"/>
              <a:t>world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hlinkClick r:id="rId3"/>
              </a:rPr>
              <a:t>www.factworld.info</a:t>
            </a:r>
            <a:r>
              <a:rPr lang="en-US" altLang="en-US" dirty="0" smtClean="0"/>
              <a:t> </a:t>
            </a:r>
            <a:r>
              <a:rPr lang="en-US" altLang="en-US" dirty="0"/>
              <a:t>(undergoing update</a:t>
            </a:r>
            <a:r>
              <a:rPr lang="en-US" altLang="en-US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(forum </a:t>
            </a:r>
            <a:r>
              <a:rPr lang="en-US" altLang="en-US" dirty="0"/>
              <a:t>for across the curriculum teaching)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hlinkClick r:id="rId4"/>
              </a:rPr>
              <a:t>www.scienceacross.org</a:t>
            </a:r>
            <a:r>
              <a:rPr lang="en-US" altLang="en-US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Science </a:t>
            </a:r>
            <a:r>
              <a:rPr lang="en-US" altLang="en-US" dirty="0"/>
              <a:t>Across the World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Young people, mobility and </a:t>
            </a:r>
            <a:r>
              <a:rPr lang="en-GB" dirty="0" smtClean="0"/>
              <a:t>employability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What makes young people mobile?</a:t>
            </a:r>
          </a:p>
          <a:p>
            <a:pPr lvl="2"/>
            <a:r>
              <a:rPr lang="en-GB" dirty="0" smtClean="0"/>
              <a:t>Languages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What makes young people employable?</a:t>
            </a:r>
          </a:p>
          <a:p>
            <a:pPr lvl="2"/>
            <a:r>
              <a:rPr lang="en-GB" dirty="0" smtClean="0"/>
              <a:t>Soft skills as much as technical skills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5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employers say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645" y="1362074"/>
            <a:ext cx="7295478" cy="494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60784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The Importance of Soft Skills in </a:t>
            </a:r>
            <a:r>
              <a:rPr lang="en-GB" sz="1200" i="1" dirty="0" smtClean="0"/>
              <a:t>Entry-Level Employment </a:t>
            </a:r>
            <a:r>
              <a:rPr lang="en-GB" sz="1200" i="1" dirty="0"/>
              <a:t>and Postsecondary Success</a:t>
            </a:r>
            <a:r>
              <a:rPr lang="en-GB" sz="1200" i="1" dirty="0" smtClean="0"/>
              <a:t>: Perspectives </a:t>
            </a:r>
            <a:r>
              <a:rPr lang="en-GB" sz="1200" i="1" dirty="0"/>
              <a:t>from Employers </a:t>
            </a:r>
            <a:r>
              <a:rPr lang="en-GB" sz="1200" i="1" dirty="0" smtClean="0"/>
              <a:t>and Community Colleges, Seattle Jobs Initiative 2013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0171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life skills?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17008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personal management</a:t>
            </a:r>
            <a:r>
              <a:rPr lang="en-US" dirty="0" smtClean="0"/>
              <a:t> and </a:t>
            </a:r>
            <a:r>
              <a:rPr lang="en-US" u="sng" dirty="0" smtClean="0"/>
              <a:t>social skills</a:t>
            </a:r>
            <a:r>
              <a:rPr lang="en-US" dirty="0" smtClean="0"/>
              <a:t> which are necessary for adequate functioning on an independent basis</a:t>
            </a:r>
          </a:p>
          <a:p>
            <a:pPr algn="r"/>
            <a:r>
              <a:rPr lang="en-US" dirty="0" smtClean="0"/>
              <a:t>International Bureau of Education</a:t>
            </a:r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906540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Life skills education is designed to facilitate the practice and reinforcement of </a:t>
            </a:r>
            <a:r>
              <a:rPr lang="en-US" u="sng" dirty="0" smtClean="0"/>
              <a:t>psychosocial skills</a:t>
            </a:r>
            <a:r>
              <a:rPr lang="en-US" dirty="0" smtClean="0"/>
              <a:t> in a culturally and developmentally appropriate way; it contributes to the promotion of personal and social development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World Health Organisation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4293095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evident that in addition to practical and vocational skills, other types of skills such as </a:t>
            </a:r>
            <a:r>
              <a:rPr lang="en-US" i="1" dirty="0" smtClean="0"/>
              <a:t>social,</a:t>
            </a:r>
            <a:r>
              <a:rPr lang="en-US" dirty="0" smtClean="0"/>
              <a:t> </a:t>
            </a:r>
            <a:r>
              <a:rPr lang="en-US" i="1" dirty="0" smtClean="0"/>
              <a:t>individual </a:t>
            </a:r>
            <a:r>
              <a:rPr lang="en-US" dirty="0" smtClean="0"/>
              <a:t>and </a:t>
            </a:r>
            <a:r>
              <a:rPr lang="en-US" i="1" dirty="0" smtClean="0"/>
              <a:t>reflective skills </a:t>
            </a:r>
            <a:r>
              <a:rPr lang="en-US" dirty="0" smtClean="0"/>
              <a:t>are also needed. Life skills programmes emphasise abilities that help to facilitate </a:t>
            </a:r>
            <a:r>
              <a:rPr lang="en-US" u="sng" dirty="0" smtClean="0"/>
              <a:t>communication</a:t>
            </a:r>
            <a:r>
              <a:rPr lang="en-US" dirty="0" smtClean="0"/>
              <a:t>, </a:t>
            </a:r>
            <a:r>
              <a:rPr lang="en-US" u="sng" dirty="0" smtClean="0"/>
              <a:t>negotiation</a:t>
            </a:r>
            <a:r>
              <a:rPr lang="en-US" dirty="0" smtClean="0"/>
              <a:t>, to </a:t>
            </a:r>
            <a:r>
              <a:rPr lang="en-US" u="sng" dirty="0" smtClean="0"/>
              <a:t>think critically</a:t>
            </a:r>
            <a:r>
              <a:rPr lang="en-US" dirty="0" smtClean="0"/>
              <a:t> and </a:t>
            </a:r>
            <a:r>
              <a:rPr lang="en-US" u="sng" dirty="0" smtClean="0"/>
              <a:t>solve problems</a:t>
            </a:r>
            <a:r>
              <a:rPr lang="en-US" dirty="0" smtClean="0"/>
              <a:t> and </a:t>
            </a:r>
            <a:r>
              <a:rPr lang="en-US" u="sng" dirty="0" smtClean="0"/>
              <a:t>make independent decisions</a:t>
            </a:r>
            <a:r>
              <a:rPr lang="en-US" dirty="0" smtClean="0"/>
              <a:t>. </a:t>
            </a:r>
          </a:p>
          <a:p>
            <a:pPr algn="r"/>
            <a:r>
              <a:rPr lang="en-US" dirty="0" smtClean="0"/>
              <a:t>UNESCO Institute for Education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6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lacking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751" y="1124744"/>
            <a:ext cx="7152283" cy="52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601257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UK Commission for Employment and Skills Report, 2014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746"/>
            <a:ext cx="4937889" cy="56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Institute of Engineering and Technology Annual Survey 2013</a:t>
            </a:r>
            <a:endParaRPr lang="en-GB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3848" y="3356992"/>
            <a:ext cx="5698976" cy="1143000"/>
          </a:xfrm>
        </p:spPr>
        <p:txBody>
          <a:bodyPr/>
          <a:lstStyle/>
          <a:p>
            <a:r>
              <a:rPr lang="en-GB" dirty="0" smtClean="0"/>
              <a:t>Skills lacking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874</Words>
  <Application>Microsoft Office PowerPoint</Application>
  <PresentationFormat>On-screen Show (4:3)</PresentationFormat>
  <Paragraphs>194</Paragraphs>
  <Slides>42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 curriculum for an  international education</vt:lpstr>
      <vt:lpstr>Agenda</vt:lpstr>
      <vt:lpstr>European context</vt:lpstr>
      <vt:lpstr>Austrian youth unemployment</vt:lpstr>
      <vt:lpstr>European context</vt:lpstr>
      <vt:lpstr>What employers say</vt:lpstr>
      <vt:lpstr>What are life skills?</vt:lpstr>
      <vt:lpstr>Skills lacking</vt:lpstr>
      <vt:lpstr>Skills lacking</vt:lpstr>
      <vt:lpstr>PowerPoint Presentation</vt:lpstr>
      <vt:lpstr>PowerPoint Presentation</vt:lpstr>
      <vt:lpstr>A model for intercultural communicative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Exchange Form</vt:lpstr>
      <vt:lpstr>Sample Exchange Form - Bulgaria</vt:lpstr>
      <vt:lpstr>Researching Country Data - Bulgaria</vt:lpstr>
      <vt:lpstr>PowerPoint Presentation</vt:lpstr>
      <vt:lpstr>PowerPoint Presentation</vt:lpstr>
      <vt:lpstr>Heredity – surveying variation</vt:lpstr>
      <vt:lpstr>Taste buds</vt:lpstr>
      <vt:lpstr>What can we survey in a group?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 Rain – Sao Paolo</vt:lpstr>
      <vt:lpstr>Scuola Magistrale   Don Carlo Gnocchi, Italy </vt:lpstr>
      <vt:lpstr>Biodiversity – map your area</vt:lpstr>
      <vt:lpstr>Drinking Water</vt:lpstr>
      <vt:lpstr>Artwork</vt:lpstr>
      <vt:lpstr>Domestic Waste – Real Issues</vt:lpstr>
      <vt:lpstr>Road Safety – Bulgaria</vt:lpstr>
      <vt:lpstr>Speed reaction</vt:lpstr>
      <vt:lpstr>Agenda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curriculum for an  international education</dc:title>
  <dc:creator>keith</dc:creator>
  <cp:lastModifiedBy>keith</cp:lastModifiedBy>
  <cp:revision>15</cp:revision>
  <dcterms:created xsi:type="dcterms:W3CDTF">2014-09-30T11:24:51Z</dcterms:created>
  <dcterms:modified xsi:type="dcterms:W3CDTF">2014-10-04T11:54:59Z</dcterms:modified>
</cp:coreProperties>
</file>